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8288000" cy="10287000"/>
  <p:notesSz cx="6858000" cy="9144000"/>
  <p:embeddedFontLst>
    <p:embeddedFont>
      <p:font typeface="Muli" panose="00000800000000000000"/>
      <p:regular r:id="rId36"/>
    </p:embeddedFont>
    <p:embeddedFont>
      <p:font typeface="Muli Bold" panose="00000800000000000000"/>
      <p:regular r:id="rId37"/>
    </p:embeddedFont>
    <p:embeddedFont>
      <p:font typeface="Canva Sans Bold" panose="020B0803030501040103"/>
      <p:regular r:id="rId38"/>
    </p:embeddedFont>
    <p:embeddedFont>
      <p:font typeface="Canva Sans" panose="020B0803030501040103"/>
      <p:regular r:id="rId39"/>
    </p:embeddedFont>
    <p:embeddedFont>
      <p:font typeface="Arimo" panose="020B0604020202020204"/>
      <p:regular r:id="rId40"/>
    </p:embeddedFont>
    <p:embeddedFont>
      <p:font typeface="Noto Sans Bold" panose="020B0802040504020204"/>
      <p:regular r:id="rId41"/>
    </p:embeddedFont>
    <p:embeddedFont>
      <p:font typeface="Noto Sans" panose="020B0802040504020204"/>
      <p:regular r:id="rId42"/>
    </p:embeddedFont>
    <p:embeddedFont>
      <p:font typeface="Bukhari Script" panose="000005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slide" Target="slides/slide2.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sv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sv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sv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drive.google.com/drive/folders/1cFC0_LSnXe9gIfjuXlb1y8vpHixBvvJl?usp=share_link" TargetMode="External"/><Relationship Id="rId3" Type="http://schemas.openxmlformats.org/officeDocument/2006/relationships/image" Target="../media/image23.png"/><Relationship Id="rId2" Type="http://schemas.openxmlformats.org/officeDocument/2006/relationships/image" Target="../media/image1.sv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sv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svg"/><Relationship Id="rId3" Type="http://schemas.openxmlformats.org/officeDocument/2006/relationships/image" Target="../media/image4.png"/><Relationship Id="rId2" Type="http://schemas.openxmlformats.org/officeDocument/2006/relationships/image" Target="../media/image1.sv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sv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9.png"/><Relationship Id="rId2" Type="http://schemas.openxmlformats.org/officeDocument/2006/relationships/image" Target="../media/image1.sv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290335" y="715858"/>
            <a:ext cx="11532283" cy="2584620"/>
            <a:chOff x="0" y="0"/>
            <a:chExt cx="15376378" cy="3446160"/>
          </a:xfrm>
        </p:grpSpPr>
        <p:sp>
          <p:nvSpPr>
            <p:cNvPr id="3" name="TextBox 3"/>
            <p:cNvSpPr txBox="1"/>
            <p:nvPr/>
          </p:nvSpPr>
          <p:spPr>
            <a:xfrm>
              <a:off x="0" y="1874807"/>
              <a:ext cx="15077550" cy="1571353"/>
            </a:xfrm>
            <a:prstGeom prst="rect">
              <a:avLst/>
            </a:prstGeom>
          </p:spPr>
          <p:txBody>
            <a:bodyPr lIns="0" tIns="0" rIns="0" bIns="0" rtlCol="0" anchor="t">
              <a:spAutoFit/>
            </a:bodyPr>
            <a:lstStyle/>
            <a:p>
              <a:pPr algn="ctr">
                <a:lnSpc>
                  <a:spcPts val="4885"/>
                </a:lnSpc>
              </a:pPr>
              <a:r>
                <a:rPr lang="en-US" sz="3490">
                  <a:solidFill>
                    <a:srgbClr val="000000"/>
                  </a:solidFill>
                  <a:latin typeface="Muli" panose="00000800000000000000"/>
                  <a:ea typeface="Muli" panose="00000800000000000000"/>
                  <a:cs typeface="Muli" panose="00000800000000000000"/>
                  <a:sym typeface="Muli" panose="00000800000000000000"/>
                </a:rPr>
                <a:t>Môn học: Kỹ thuật hệ thống viễn thông </a:t>
              </a:r>
              <a:endParaRPr lang="en-US" sz="3490">
                <a:solidFill>
                  <a:srgbClr val="000000"/>
                </a:solidFill>
                <a:latin typeface="Muli" panose="00000800000000000000"/>
                <a:ea typeface="Muli" panose="00000800000000000000"/>
                <a:cs typeface="Muli" panose="00000800000000000000"/>
                <a:sym typeface="Muli" panose="00000800000000000000"/>
              </a:endParaRPr>
            </a:p>
            <a:p>
              <a:pPr algn="ctr">
                <a:lnSpc>
                  <a:spcPts val="4885"/>
                </a:lnSpc>
              </a:pPr>
              <a:r>
                <a:rPr lang="en-US" sz="3490">
                  <a:solidFill>
                    <a:srgbClr val="000000"/>
                  </a:solidFill>
                  <a:latin typeface="Muli" panose="00000800000000000000"/>
                  <a:ea typeface="Muli" panose="00000800000000000000"/>
                  <a:cs typeface="Muli" panose="00000800000000000000"/>
                  <a:sym typeface="Muli" panose="00000800000000000000"/>
                </a:rPr>
                <a:t>Nhóm 11- Lớp L01</a:t>
              </a:r>
              <a:endParaRPr lang="en-US" sz="3490">
                <a:solidFill>
                  <a:srgbClr val="000000"/>
                </a:solidFill>
                <a:latin typeface="Muli" panose="00000800000000000000"/>
                <a:ea typeface="Muli" panose="00000800000000000000"/>
                <a:cs typeface="Muli" panose="00000800000000000000"/>
                <a:sym typeface="Muli" panose="00000800000000000000"/>
              </a:endParaRPr>
            </a:p>
          </p:txBody>
        </p:sp>
        <p:sp>
          <p:nvSpPr>
            <p:cNvPr id="4" name="TextBox 4"/>
            <p:cNvSpPr txBox="1"/>
            <p:nvPr/>
          </p:nvSpPr>
          <p:spPr>
            <a:xfrm>
              <a:off x="298828" y="161925"/>
              <a:ext cx="15077550" cy="1517133"/>
            </a:xfrm>
            <a:prstGeom prst="rect">
              <a:avLst/>
            </a:prstGeom>
          </p:spPr>
          <p:txBody>
            <a:bodyPr lIns="0" tIns="0" rIns="0" bIns="0" rtlCol="0" anchor="t">
              <a:spAutoFit/>
            </a:bodyPr>
            <a:lstStyle/>
            <a:p>
              <a:pPr algn="ctr">
                <a:lnSpc>
                  <a:spcPts val="8265"/>
                </a:lnSpc>
              </a:pPr>
              <a:r>
                <a:rPr lang="en-US" sz="8265" b="1" spc="-272">
                  <a:solidFill>
                    <a:srgbClr val="000000"/>
                  </a:solidFill>
                  <a:latin typeface="Muli Bold" panose="00000800000000000000"/>
                  <a:ea typeface="Muli Bold" panose="00000800000000000000"/>
                  <a:cs typeface="Muli Bold" panose="00000800000000000000"/>
                  <a:sym typeface="Muli Bold" panose="00000800000000000000"/>
                </a:rPr>
                <a:t>Đề tài: Bộ đàm</a:t>
              </a:r>
              <a:endParaRPr lang="en-US" sz="8265" b="1" spc="-272">
                <a:solidFill>
                  <a:srgbClr val="000000"/>
                </a:solidFill>
                <a:latin typeface="Muli Bold" panose="00000800000000000000"/>
                <a:ea typeface="Muli Bold" panose="00000800000000000000"/>
                <a:cs typeface="Muli Bold" panose="00000800000000000000"/>
                <a:sym typeface="Muli Bold" panose="00000800000000000000"/>
              </a:endParaRPr>
            </a:p>
          </p:txBody>
        </p:sp>
      </p:grpSp>
      <p:sp>
        <p:nvSpPr>
          <p:cNvPr id="5" name="Freeform 5"/>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434338" y="1028700"/>
            <a:ext cx="1188724" cy="1188025"/>
          </a:xfrm>
          <a:custGeom>
            <a:avLst/>
            <a:gdLst/>
            <a:ahLst/>
            <a:cxnLst/>
            <a:rect l="l" t="t" r="r" b="b"/>
            <a:pathLst>
              <a:path w="1188724" h="1188025">
                <a:moveTo>
                  <a:pt x="0" y="0"/>
                </a:moveTo>
                <a:lnTo>
                  <a:pt x="1188724" y="0"/>
                </a:lnTo>
                <a:lnTo>
                  <a:pt x="1188724" y="1188025"/>
                </a:lnTo>
                <a:lnTo>
                  <a:pt x="0" y="1188025"/>
                </a:lnTo>
                <a:lnTo>
                  <a:pt x="0" y="0"/>
                </a:lnTo>
                <a:close/>
              </a:path>
            </a:pathLst>
          </a:custGeom>
          <a:blipFill>
            <a:blip r:embed="rId3"/>
            <a:stretch>
              <a:fillRect/>
            </a:stretch>
          </a:blipFill>
        </p:spPr>
      </p:sp>
      <p:sp>
        <p:nvSpPr>
          <p:cNvPr id="8" name="Freeform 8"/>
          <p:cNvSpPr/>
          <p:nvPr/>
        </p:nvSpPr>
        <p:spPr>
          <a:xfrm rot="-1494164">
            <a:off x="2987404" y="3546061"/>
            <a:ext cx="4465383" cy="5276672"/>
          </a:xfrm>
          <a:custGeom>
            <a:avLst/>
            <a:gdLst/>
            <a:ahLst/>
            <a:cxnLst/>
            <a:rect l="l" t="t" r="r" b="b"/>
            <a:pathLst>
              <a:path w="4465383" h="5276672">
                <a:moveTo>
                  <a:pt x="0" y="0"/>
                </a:moveTo>
                <a:lnTo>
                  <a:pt x="4465383" y="0"/>
                </a:lnTo>
                <a:lnTo>
                  <a:pt x="4465383" y="5276671"/>
                </a:lnTo>
                <a:lnTo>
                  <a:pt x="0" y="5276671"/>
                </a:lnTo>
                <a:lnTo>
                  <a:pt x="0" y="0"/>
                </a:lnTo>
                <a:close/>
              </a:path>
            </a:pathLst>
          </a:custGeom>
          <a:blipFill>
            <a:blip r:embed="rId4"/>
            <a:stretch>
              <a:fillRect/>
            </a:stretch>
          </a:blipFill>
        </p:spPr>
      </p:sp>
      <p:sp>
        <p:nvSpPr>
          <p:cNvPr id="9" name="Freeform 9"/>
          <p:cNvSpPr/>
          <p:nvPr/>
        </p:nvSpPr>
        <p:spPr>
          <a:xfrm rot="1146410">
            <a:off x="10986426" y="3506305"/>
            <a:ext cx="4905031" cy="5362169"/>
          </a:xfrm>
          <a:custGeom>
            <a:avLst/>
            <a:gdLst/>
            <a:ahLst/>
            <a:cxnLst/>
            <a:rect l="l" t="t" r="r" b="b"/>
            <a:pathLst>
              <a:path w="4905031" h="5362169">
                <a:moveTo>
                  <a:pt x="0" y="0"/>
                </a:moveTo>
                <a:lnTo>
                  <a:pt x="4905031" y="0"/>
                </a:lnTo>
                <a:lnTo>
                  <a:pt x="4905031" y="5362169"/>
                </a:lnTo>
                <a:lnTo>
                  <a:pt x="0" y="5362169"/>
                </a:lnTo>
                <a:lnTo>
                  <a:pt x="0" y="0"/>
                </a:lnTo>
                <a:close/>
              </a:path>
            </a:pathLst>
          </a:custGeom>
          <a:blipFill>
            <a:blip r:embed="rId4"/>
            <a:stretch>
              <a:fillRect t="-6308" b="-1786"/>
            </a:stretch>
          </a:blipFill>
        </p:spPr>
      </p:sp>
      <p:sp>
        <p:nvSpPr>
          <p:cNvPr id="10" name="TextBox 10"/>
          <p:cNvSpPr txBox="1"/>
          <p:nvPr/>
        </p:nvSpPr>
        <p:spPr>
          <a:xfrm>
            <a:off x="434338" y="268183"/>
            <a:ext cx="5849886" cy="390525"/>
          </a:xfrm>
          <a:prstGeom prst="rect">
            <a:avLst/>
          </a:prstGeom>
        </p:spPr>
        <p:txBody>
          <a:bodyPr lIns="0" tIns="0" rIns="0" bIns="0" rtlCol="0" anchor="t">
            <a:spAutoFit/>
          </a:bodyPr>
          <a:lstStyle/>
          <a:p>
            <a:pPr marL="0" lvl="0" indent="0" algn="l">
              <a:lnSpc>
                <a:spcPts val="3120"/>
              </a:lnSpc>
              <a:spcBef>
                <a:spcPct val="0"/>
              </a:spcBef>
            </a:pPr>
            <a:r>
              <a:rPr lang="en-US" sz="2600" b="1">
                <a:solidFill>
                  <a:srgbClr val="000000"/>
                </a:solidFill>
                <a:latin typeface="Muli Bold" panose="00000800000000000000"/>
                <a:ea typeface="Muli Bold" panose="00000800000000000000"/>
                <a:cs typeface="Muli Bold" panose="00000800000000000000"/>
                <a:sym typeface="Muli Bold" panose="00000800000000000000"/>
              </a:rPr>
              <a:t>ĐẠI HỌC BÁCH KHOA TPHCM</a:t>
            </a:r>
            <a:endParaRPr lang="en-US" sz="2600" b="1">
              <a:solidFill>
                <a:srgbClr val="000000"/>
              </a:solidFill>
              <a:latin typeface="Muli Bold" panose="00000800000000000000"/>
              <a:ea typeface="Muli Bold" panose="00000800000000000000"/>
              <a:cs typeface="Muli Bold" panose="00000800000000000000"/>
              <a:sym typeface="Muli Bold" panose="00000800000000000000"/>
            </a:endParaRPr>
          </a:p>
        </p:txBody>
      </p:sp>
      <p:sp>
        <p:nvSpPr>
          <p:cNvPr id="11" name="TextBox 11"/>
          <p:cNvSpPr txBox="1"/>
          <p:nvPr/>
        </p:nvSpPr>
        <p:spPr>
          <a:xfrm>
            <a:off x="9144000" y="9466406"/>
            <a:ext cx="8589883" cy="587661"/>
          </a:xfrm>
          <a:prstGeom prst="rect">
            <a:avLst/>
          </a:prstGeom>
        </p:spPr>
        <p:txBody>
          <a:bodyPr lIns="0" tIns="0" rIns="0" bIns="0" rtlCol="0" anchor="t">
            <a:spAutoFit/>
          </a:bodyPr>
          <a:lstStyle/>
          <a:p>
            <a:pPr algn="ctr">
              <a:lnSpc>
                <a:spcPts val="4885"/>
              </a:lnSpc>
              <a:spcBef>
                <a:spcPct val="0"/>
              </a:spcBef>
            </a:pPr>
            <a:r>
              <a:rPr lang="en-US" sz="3490">
                <a:solidFill>
                  <a:srgbClr val="000000"/>
                </a:solidFill>
                <a:latin typeface="Muli" panose="00000800000000000000"/>
                <a:ea typeface="Muli" panose="00000800000000000000"/>
                <a:cs typeface="Muli" panose="00000800000000000000"/>
                <a:sym typeface="Muli" panose="00000800000000000000"/>
              </a:rPr>
              <a:t>Giáo viên hướng dẫn: Nguyễn Thanh Tuấn</a:t>
            </a:r>
            <a:endParaRPr lang="en-US" sz="3490">
              <a:solidFill>
                <a:srgbClr val="000000"/>
              </a:solidFill>
              <a:latin typeface="Muli" panose="00000800000000000000"/>
              <a:ea typeface="Muli" panose="00000800000000000000"/>
              <a:cs typeface="Muli" panose="00000800000000000000"/>
              <a:sym typeface="Muli" panose="000008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TextBox 4"/>
          <p:cNvSpPr txBox="1"/>
          <p:nvPr/>
        </p:nvSpPr>
        <p:spPr>
          <a:xfrm>
            <a:off x="916305" y="1028700"/>
            <a:ext cx="9726930" cy="765175"/>
          </a:xfrm>
          <a:prstGeom prst="rect">
            <a:avLst/>
          </a:prstGeom>
        </p:spPr>
        <p:txBody>
          <a:bodyPr wrap="square" lIns="0" tIns="0" rIns="0" bIns="0" rtlCol="0" anchor="t">
            <a:spAutoFit/>
          </a:bodyPr>
          <a:lstStyle/>
          <a:p>
            <a:pPr algn="ctr">
              <a:lnSpc>
                <a:spcPts val="5970"/>
              </a:lnSpc>
              <a:spcBef>
                <a:spcPct val="0"/>
              </a:spcBef>
            </a:pPr>
            <a:r>
              <a:rPr lang="en-US" sz="4265" b="1">
                <a:solidFill>
                  <a:srgbClr val="000000"/>
                </a:solidFill>
                <a:latin typeface="Muli Bold" panose="00000800000000000000"/>
                <a:ea typeface="Muli Bold" panose="00000800000000000000"/>
                <a:cs typeface="Muli Bold" panose="00000800000000000000"/>
                <a:sym typeface="Muli Bold" panose="00000800000000000000"/>
              </a:rPr>
              <a:t>Chế độ PUSH TO TALK (PTT)</a:t>
            </a:r>
            <a:endParaRPr lang="en-US" sz="4265" b="1">
              <a:solidFill>
                <a:srgbClr val="000000"/>
              </a:solidFill>
              <a:latin typeface="Muli Bold" panose="00000800000000000000"/>
              <a:ea typeface="Muli Bold" panose="00000800000000000000"/>
              <a:cs typeface="Muli Bold" panose="00000800000000000000"/>
              <a:sym typeface="Muli Bold" panose="00000800000000000000"/>
            </a:endParaRPr>
          </a:p>
        </p:txBody>
      </p:sp>
      <p:sp>
        <p:nvSpPr>
          <p:cNvPr id="5" name="TextBox 5"/>
          <p:cNvSpPr txBox="1"/>
          <p:nvPr/>
        </p:nvSpPr>
        <p:spPr>
          <a:xfrm>
            <a:off x="916318" y="2179895"/>
            <a:ext cx="17371682" cy="5886726"/>
          </a:xfrm>
          <a:prstGeom prst="rect">
            <a:avLst/>
          </a:prstGeom>
        </p:spPr>
        <p:txBody>
          <a:bodyPr lIns="0" tIns="0" rIns="0" bIns="0" rtlCol="0" anchor="t">
            <a:spAutoFit/>
          </a:bodyPr>
          <a:lstStyle/>
          <a:p>
            <a:pPr algn="l">
              <a:lnSpc>
                <a:spcPts val="4710"/>
              </a:lnSpc>
              <a:spcBef>
                <a:spcPct val="0"/>
              </a:spcBef>
            </a:pPr>
            <a:r>
              <a:rPr lang="en-US" sz="3365">
                <a:solidFill>
                  <a:srgbClr val="000000"/>
                </a:solidFill>
                <a:latin typeface="Muli" panose="00000800000000000000"/>
                <a:ea typeface="Muli" panose="00000800000000000000"/>
                <a:cs typeface="Muli" panose="00000800000000000000"/>
                <a:sym typeface="Muli" panose="00000800000000000000"/>
              </a:rPr>
              <a:t>PTT = nhấn để nói.</a:t>
            </a:r>
            <a:endParaRPr lang="en-US" sz="3365">
              <a:solidFill>
                <a:srgbClr val="000000"/>
              </a:solidFill>
              <a:latin typeface="Muli" panose="00000800000000000000"/>
              <a:ea typeface="Muli" panose="00000800000000000000"/>
              <a:cs typeface="Muli" panose="00000800000000000000"/>
              <a:sym typeface="Muli" panose="00000800000000000000"/>
            </a:endParaRPr>
          </a:p>
          <a:p>
            <a:pPr algn="l">
              <a:lnSpc>
                <a:spcPts val="4710"/>
              </a:lnSpc>
              <a:spcBef>
                <a:spcPct val="0"/>
              </a:spcBef>
            </a:pPr>
            <a:r>
              <a:rPr lang="en-US" sz="3365">
                <a:solidFill>
                  <a:srgbClr val="000000"/>
                </a:solidFill>
                <a:latin typeface="Muli" panose="00000800000000000000"/>
                <a:ea typeface="Muli" panose="00000800000000000000"/>
                <a:cs typeface="Muli" panose="00000800000000000000"/>
                <a:sym typeface="Muli" panose="00000800000000000000"/>
              </a:rPr>
              <a:t>Là chế độ cho phép người dùng giữ phím PTT khi nói, thả ra thì thiết bị chuyển sang chế độ nghe.</a:t>
            </a:r>
            <a:endParaRPr lang="en-US" sz="3365">
              <a:solidFill>
                <a:srgbClr val="000000"/>
              </a:solidFill>
              <a:latin typeface="Muli" panose="00000800000000000000"/>
              <a:ea typeface="Muli" panose="00000800000000000000"/>
              <a:cs typeface="Muli" panose="00000800000000000000"/>
              <a:sym typeface="Muli" panose="00000800000000000000"/>
            </a:endParaRPr>
          </a:p>
          <a:p>
            <a:pPr algn="l">
              <a:lnSpc>
                <a:spcPts val="4710"/>
              </a:lnSpc>
              <a:spcBef>
                <a:spcPct val="0"/>
              </a:spcBef>
            </a:pPr>
            <a:r>
              <a:rPr lang="en-US" sz="3365">
                <a:solidFill>
                  <a:srgbClr val="000000"/>
                </a:solidFill>
                <a:latin typeface="Muli" panose="00000800000000000000"/>
                <a:ea typeface="Muli" panose="00000800000000000000"/>
                <a:cs typeface="Muli" panose="00000800000000000000"/>
                <a:sym typeface="Muli" panose="00000800000000000000"/>
              </a:rPr>
              <a:t>Chế độ PTT giúp cho bộ đàm đạt hiệu suất cao hơn ( giảm nhiễu,  tiết kiệm pin, giảm phức tạp)</a:t>
            </a:r>
            <a:endParaRPr lang="en-US" sz="3365">
              <a:solidFill>
                <a:srgbClr val="000000"/>
              </a:solidFill>
              <a:latin typeface="Muli" panose="00000800000000000000"/>
              <a:ea typeface="Muli" panose="00000800000000000000"/>
              <a:cs typeface="Muli" panose="00000800000000000000"/>
              <a:sym typeface="Muli" panose="00000800000000000000"/>
            </a:endParaRPr>
          </a:p>
          <a:p>
            <a:pPr algn="l">
              <a:lnSpc>
                <a:spcPts val="4710"/>
              </a:lnSpc>
              <a:spcBef>
                <a:spcPct val="0"/>
              </a:spcBef>
            </a:pPr>
            <a:r>
              <a:rPr lang="en-US" sz="3365">
                <a:solidFill>
                  <a:srgbClr val="000000"/>
                </a:solidFill>
                <a:latin typeface="Muli" panose="00000800000000000000"/>
                <a:ea typeface="Muli" panose="00000800000000000000"/>
                <a:cs typeface="Muli" panose="00000800000000000000"/>
                <a:sym typeface="Muli" panose="00000800000000000000"/>
              </a:rPr>
              <a:t>Ngoài ra việc chế độ ppt rất dễ sử dụng, phù hợp hiện trường, truyền tải nhanh</a:t>
            </a:r>
            <a:endParaRPr lang="en-US" sz="3365">
              <a:solidFill>
                <a:srgbClr val="000000"/>
              </a:solidFill>
              <a:latin typeface="Muli" panose="00000800000000000000"/>
              <a:ea typeface="Muli" panose="00000800000000000000"/>
              <a:cs typeface="Muli" panose="00000800000000000000"/>
              <a:sym typeface="Muli" panose="00000800000000000000"/>
            </a:endParaRPr>
          </a:p>
          <a:p>
            <a:pPr algn="l">
              <a:lnSpc>
                <a:spcPts val="4710"/>
              </a:lnSpc>
              <a:spcBef>
                <a:spcPct val="0"/>
              </a:spcBef>
            </a:pPr>
          </a:p>
          <a:p>
            <a:pPr algn="l">
              <a:lnSpc>
                <a:spcPts val="4710"/>
              </a:lnSpc>
              <a:spcBef>
                <a:spcPct val="0"/>
              </a:spcBef>
            </a:pPr>
          </a:p>
          <a:p>
            <a:pPr algn="l">
              <a:lnSpc>
                <a:spcPts val="4710"/>
              </a:lnSpc>
              <a:spcBef>
                <a:spcPct val="0"/>
              </a:spcBef>
            </a:pPr>
          </a:p>
          <a:p>
            <a:pPr algn="l">
              <a:lnSpc>
                <a:spcPts val="4710"/>
              </a:lnSpc>
              <a:spcBef>
                <a:spcPct val="0"/>
              </a:spcBef>
            </a:pPr>
          </a:p>
        </p:txBody>
      </p:sp>
      <p:sp>
        <p:nvSpPr>
          <p:cNvPr id="6" name="TextBox 6"/>
          <p:cNvSpPr txBox="1"/>
          <p:nvPr/>
        </p:nvSpPr>
        <p:spPr>
          <a:xfrm>
            <a:off x="3925407" y="6240710"/>
            <a:ext cx="17515795" cy="1825911"/>
          </a:xfrm>
          <a:prstGeom prst="rect">
            <a:avLst/>
          </a:prstGeom>
        </p:spPr>
        <p:txBody>
          <a:bodyPr lIns="0" tIns="0" rIns="0" bIns="0" rtlCol="0" anchor="t">
            <a:spAutoFit/>
          </a:bodyPr>
          <a:lstStyle/>
          <a:p>
            <a:pPr algn="l">
              <a:lnSpc>
                <a:spcPts val="4885"/>
              </a:lnSpc>
              <a:spcBef>
                <a:spcPct val="0"/>
              </a:spcBef>
            </a:pPr>
            <a:r>
              <a:rPr lang="en-US" sz="3490">
                <a:solidFill>
                  <a:srgbClr val="000000"/>
                </a:solidFill>
                <a:latin typeface="Muli" panose="00000800000000000000"/>
                <a:ea typeface="Muli" panose="00000800000000000000"/>
                <a:cs typeface="Muli" panose="00000800000000000000"/>
                <a:sym typeface="Muli" panose="00000800000000000000"/>
              </a:rPr>
              <a:t>Khi bạn nhấn nút PTT, bộ đàm</a:t>
            </a:r>
            <a:r>
              <a:rPr lang="en-US" sz="3490">
                <a:solidFill>
                  <a:srgbClr val="000000"/>
                </a:solidFill>
                <a:latin typeface="Muli" panose="00000800000000000000"/>
                <a:ea typeface="Muli" panose="00000800000000000000"/>
                <a:cs typeface="Muli" panose="00000800000000000000"/>
                <a:sym typeface="Muli" panose="00000800000000000000"/>
              </a:rPr>
              <a:t> trở thành máy phát.</a:t>
            </a:r>
            <a:endParaRPr lang="en-US" sz="3490">
              <a:solidFill>
                <a:srgbClr val="000000"/>
              </a:solidFill>
              <a:latin typeface="Muli" panose="00000800000000000000"/>
              <a:ea typeface="Muli" panose="00000800000000000000"/>
              <a:cs typeface="Muli" panose="00000800000000000000"/>
              <a:sym typeface="Muli" panose="00000800000000000000"/>
            </a:endParaRPr>
          </a:p>
          <a:p>
            <a:pPr algn="just">
              <a:lnSpc>
                <a:spcPts val="4885"/>
              </a:lnSpc>
              <a:spcBef>
                <a:spcPct val="0"/>
              </a:spcBef>
            </a:pPr>
            <a:r>
              <a:rPr lang="en-US" sz="3490">
                <a:solidFill>
                  <a:srgbClr val="000000"/>
                </a:solidFill>
                <a:latin typeface="Muli" panose="00000800000000000000"/>
                <a:ea typeface="Muli" panose="00000800000000000000"/>
                <a:cs typeface="Muli" panose="00000800000000000000"/>
                <a:sym typeface="Muli" panose="00000800000000000000"/>
              </a:rPr>
              <a:t> Khi bạn thả nút, bộ đàm trở thành máy thu.</a:t>
            </a:r>
            <a:endParaRPr lang="en-US" sz="3490">
              <a:solidFill>
                <a:srgbClr val="000000"/>
              </a:solidFill>
              <a:latin typeface="Muli" panose="00000800000000000000"/>
              <a:ea typeface="Muli" panose="00000800000000000000"/>
              <a:cs typeface="Muli" panose="00000800000000000000"/>
              <a:sym typeface="Muli" panose="00000800000000000000"/>
            </a:endParaRPr>
          </a:p>
          <a:p>
            <a:pPr algn="ctr">
              <a:lnSpc>
                <a:spcPts val="4885"/>
              </a:lnSpc>
              <a:spcBef>
                <a:spcPct val="0"/>
              </a:spcBef>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82645" y="1117830"/>
            <a:ext cx="17122711" cy="7473950"/>
          </a:xfrm>
          <a:prstGeom prst="rect">
            <a:avLst/>
          </a:prstGeom>
        </p:spPr>
        <p:txBody>
          <a:bodyPr lIns="0" tIns="0" rIns="0" bIns="0" rtlCol="0" anchor="t">
            <a:spAutoFit/>
          </a:bodyPr>
          <a:lstStyle/>
          <a:p>
            <a:pPr algn="l">
              <a:lnSpc>
                <a:spcPts val="4340"/>
              </a:lnSpc>
              <a:spcBef>
                <a:spcPct val="0"/>
              </a:spcBef>
            </a:pPr>
            <a:r>
              <a:rPr lang="en-US" sz="3100" b="1">
                <a:solidFill>
                  <a:srgbClr val="000000"/>
                </a:solidFill>
                <a:latin typeface="Noto Sans Bold" panose="020B0802040504020204"/>
                <a:ea typeface="Noto Sans Bold" panose="020B0802040504020204"/>
                <a:cs typeface="Noto Sans Bold" panose="020B0802040504020204"/>
                <a:sym typeface="Noto Sans Bold" panose="020B0802040504020204"/>
              </a:rPr>
              <a:t>Phân loại</a:t>
            </a:r>
            <a:endParaRPr lang="en-US" sz="31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algn="l">
              <a:lnSpc>
                <a:spcPts val="4340"/>
              </a:lnSpc>
              <a:spcBef>
                <a:spcPct val="0"/>
              </a:spcBef>
            </a:pPr>
          </a:p>
          <a:p>
            <a:pPr algn="l">
              <a:lnSpc>
                <a:spcPts val="4340"/>
              </a:lnSpc>
              <a:spcBef>
                <a:spcPct val="0"/>
              </a:spcBef>
            </a:pPr>
            <a:r>
              <a:rPr lang="en-US" sz="3100" b="1">
                <a:solidFill>
                  <a:srgbClr val="000000"/>
                </a:solidFill>
                <a:latin typeface="Noto Sans Bold" panose="020B0802040504020204"/>
                <a:ea typeface="Noto Sans Bold" panose="020B0802040504020204"/>
                <a:cs typeface="Noto Sans Bold" panose="020B0802040504020204"/>
                <a:sym typeface="Noto Sans Bold" panose="020B0802040504020204"/>
              </a:rPr>
              <a:t> </a:t>
            </a:r>
            <a:r>
              <a:rPr lang="en-US" sz="3100">
                <a:solidFill>
                  <a:srgbClr val="000000"/>
                </a:solidFill>
                <a:latin typeface="Noto Sans" panose="020B0802040504020204"/>
                <a:ea typeface="Noto Sans" panose="020B0802040504020204"/>
                <a:cs typeface="Noto Sans" panose="020B0802040504020204"/>
                <a:sym typeface="Noto Sans" panose="020B0802040504020204"/>
              </a:rPr>
              <a:t>Có nhiều loại bộ đàm phổ biến hiện nay sử dụng cho nhiều mục đích khác nhau như :</a:t>
            </a:r>
            <a:endParaRPr lang="en-US" sz="3100">
              <a:solidFill>
                <a:srgbClr val="000000"/>
              </a:solidFill>
              <a:latin typeface="Noto Sans" panose="020B0802040504020204"/>
              <a:ea typeface="Noto Sans" panose="020B0802040504020204"/>
              <a:cs typeface="Noto Sans" panose="020B0802040504020204"/>
              <a:sym typeface="Noto Sans"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Phân loại theo tần số: bộ đàm gồm có các tần số cơ bản MF/HF, VHF, UHF</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a:p>
            <a:pPr algn="l">
              <a:lnSpc>
                <a:spcPts val="3360"/>
              </a:lnSpc>
              <a:spcBef>
                <a:spcPct val="0"/>
              </a:spcBef>
            </a:p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Phân loại theo tính cơ động: bộ đàm cầm tay, bộ đàm lưu động, bộ đàm cố định</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a:p>
            <a:pPr algn="l">
              <a:lnSpc>
                <a:spcPts val="3360"/>
              </a:lnSpc>
              <a:spcBef>
                <a:spcPct val="0"/>
              </a:spcBef>
            </a:p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Phân loại theo ứng dụng thực tiễn: bộ đàm trên bộ, bộ đàm hàng hải, bộ đàm hàng không...</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a:p>
            <a:pPr algn="l">
              <a:lnSpc>
                <a:spcPts val="3360"/>
              </a:lnSpc>
              <a:spcBef>
                <a:spcPct val="0"/>
              </a:spcBef>
            </a:p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Phân loại theo mức độ kết nối: đơn vùng và đa vùng</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a:p>
            <a:pPr algn="l">
              <a:lnSpc>
                <a:spcPts val="3360"/>
              </a:lnSpc>
              <a:spcBef>
                <a:spcPct val="0"/>
              </a:spcBef>
            </a:p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Bộ đàm Analog: truyền nhận liên tục, băng tần lớn hơn phiên bản kỹ thuật số. Độ ổn định tốt hơn nhiều, âm thanh trong, ít rè, mất âm. Giá rẻ hơn nhiều phân loại khác.</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a:p>
            <a:pPr algn="l">
              <a:lnSpc>
                <a:spcPts val="3360"/>
              </a:lnSpc>
              <a:spcBef>
                <a:spcPct val="0"/>
              </a:spcBef>
            </a:p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Bộ đàm kỹ thuật số Digital: tín hiệu được chia nhỏ, truyền đi nhiều lần, sau đó mới ghép lại thành dải ban đầu. Số lượng và cách quản lý kênh tiện ích hơn, giá bán cao hơn. Hiện nay bộ đàm kỹ thuật số đang chiếm ưu thế và được sử dụng rộng rãi.</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3" name="Freeform 3"/>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2366" y="1870811"/>
            <a:ext cx="16763268" cy="6175303"/>
          </a:xfrm>
          <a:prstGeom prst="rect">
            <a:avLst/>
          </a:prstGeom>
        </p:spPr>
        <p:txBody>
          <a:bodyPr lIns="0" tIns="0" rIns="0" bIns="0" rtlCol="0" anchor="t">
            <a:spAutoFit/>
          </a:bodyPr>
          <a:lstStyle/>
          <a:p>
            <a:pPr algn="ctr">
              <a:lnSpc>
                <a:spcPts val="4605"/>
              </a:lnSpc>
              <a:spcBef>
                <a:spcPct val="0"/>
              </a:spcBef>
            </a:pPr>
            <a:r>
              <a:rPr lang="en-US" sz="3290" b="1">
                <a:solidFill>
                  <a:srgbClr val="000000"/>
                </a:solidFill>
                <a:latin typeface="Noto Sans Bold" panose="020B0802040504020204"/>
                <a:ea typeface="Noto Sans Bold" panose="020B0802040504020204"/>
                <a:cs typeface="Noto Sans Bold" panose="020B0802040504020204"/>
                <a:sym typeface="Noto Sans Bold" panose="020B0802040504020204"/>
              </a:rPr>
              <a:t>4. </a:t>
            </a:r>
            <a:r>
              <a:rPr lang="en-US" sz="3290" b="1">
                <a:solidFill>
                  <a:srgbClr val="000000"/>
                </a:solidFill>
                <a:latin typeface="Noto Sans Bold" panose="020B0802040504020204"/>
                <a:ea typeface="Noto Sans Bold" panose="020B0802040504020204"/>
                <a:cs typeface="Noto Sans Bold" panose="020B0802040504020204"/>
                <a:sym typeface="Noto Sans Bold" panose="020B0802040504020204"/>
              </a:rPr>
              <a:t>Ưu điểm và hạn chế của bộ đàm so với các thiết bị liên lạc khác</a:t>
            </a:r>
            <a:endParaRPr lang="en-US" sz="329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algn="l">
              <a:lnSpc>
                <a:spcPts val="3455"/>
              </a:lnSpc>
              <a:spcBef>
                <a:spcPct val="0"/>
              </a:spcBef>
            </a:pPr>
            <a:r>
              <a:rPr lang="en-US" sz="2470" b="1">
                <a:solidFill>
                  <a:srgbClr val="000000"/>
                </a:solidFill>
                <a:latin typeface="Noto Sans Bold" panose="020B0802040504020204"/>
                <a:ea typeface="Noto Sans Bold" panose="020B0802040504020204"/>
                <a:cs typeface="Noto Sans Bold" panose="020B0802040504020204"/>
                <a:sym typeface="Noto Sans Bold" panose="020B0802040504020204"/>
              </a:rPr>
              <a:t>Ưu điểm</a:t>
            </a:r>
            <a:endParaRPr lang="en-US" sz="247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32765" lvl="1" indent="-266700" algn="l">
              <a:lnSpc>
                <a:spcPts val="3455"/>
              </a:lnSpc>
              <a:spcBef>
                <a:spcPct val="0"/>
              </a:spcBef>
              <a:buFont typeface="Arial" panose="020B0604020202020204"/>
              <a:buChar char="•"/>
            </a:pPr>
            <a:r>
              <a:rPr lang="en-US" sz="2470">
                <a:solidFill>
                  <a:srgbClr val="000000"/>
                </a:solidFill>
                <a:latin typeface="Noto Sans" panose="020B0802040504020204"/>
                <a:ea typeface="Noto Sans" panose="020B0802040504020204"/>
                <a:cs typeface="Noto Sans" panose="020B0802040504020204"/>
                <a:sym typeface="Noto Sans" panose="020B0802040504020204"/>
              </a:rPr>
              <a:t>Bộ đàm không cần mạng di động, đảm bảo liên lạc liên tục trong mọi tình huống, đặc biệt ở vùng sâu vùng xa.</a:t>
            </a:r>
            <a:endParaRPr lang="en-US" sz="2470">
              <a:solidFill>
                <a:srgbClr val="000000"/>
              </a:solidFill>
              <a:latin typeface="Noto Sans" panose="020B0802040504020204"/>
              <a:ea typeface="Noto Sans" panose="020B0802040504020204"/>
              <a:cs typeface="Noto Sans" panose="020B0802040504020204"/>
              <a:sym typeface="Noto Sans" panose="020B0802040504020204"/>
            </a:endParaRPr>
          </a:p>
          <a:p>
            <a:pPr marL="532765" lvl="1" indent="-266700" algn="l">
              <a:lnSpc>
                <a:spcPts val="3455"/>
              </a:lnSpc>
              <a:spcBef>
                <a:spcPct val="0"/>
              </a:spcBef>
              <a:buFont typeface="Arial" panose="020B0604020202020204"/>
              <a:buChar char="•"/>
            </a:pPr>
            <a:r>
              <a:rPr lang="en-US" sz="2470">
                <a:solidFill>
                  <a:srgbClr val="000000"/>
                </a:solidFill>
                <a:latin typeface="Noto Sans" panose="020B0802040504020204"/>
                <a:ea typeface="Noto Sans" panose="020B0802040504020204"/>
                <a:cs typeface="Noto Sans" panose="020B0802040504020204"/>
                <a:sym typeface="Noto Sans" panose="020B0802040504020204"/>
              </a:rPr>
              <a:t>Giao tiếp chỉ với một cú bấm nút, giúp tiết kiệm thời gian trong các tình huống khẩn cấp.</a:t>
            </a:r>
            <a:endParaRPr lang="en-US" sz="2470">
              <a:solidFill>
                <a:srgbClr val="000000"/>
              </a:solidFill>
              <a:latin typeface="Noto Sans" panose="020B0802040504020204"/>
              <a:ea typeface="Noto Sans" panose="020B0802040504020204"/>
              <a:cs typeface="Noto Sans" panose="020B0802040504020204"/>
              <a:sym typeface="Noto Sans" panose="020B0802040504020204"/>
            </a:endParaRPr>
          </a:p>
          <a:p>
            <a:pPr marL="532765" lvl="1" indent="-266700" algn="l">
              <a:lnSpc>
                <a:spcPts val="3455"/>
              </a:lnSpc>
              <a:spcBef>
                <a:spcPct val="0"/>
              </a:spcBef>
              <a:buFont typeface="Arial" panose="020B0604020202020204"/>
              <a:buChar char="•"/>
            </a:pPr>
            <a:r>
              <a:rPr lang="en-US" sz="2470">
                <a:solidFill>
                  <a:srgbClr val="000000"/>
                </a:solidFill>
                <a:latin typeface="Noto Sans" panose="020B0802040504020204"/>
                <a:ea typeface="Noto Sans" panose="020B0802040504020204"/>
                <a:cs typeface="Noto Sans" panose="020B0802040504020204"/>
                <a:sym typeface="Noto Sans" panose="020B0802040504020204"/>
              </a:rPr>
              <a:t>Thiết kế trực quan, người dùng chỉ cần bấm để nói, không cần thao tác phức tạp.</a:t>
            </a:r>
            <a:endParaRPr lang="en-US" sz="2470">
              <a:solidFill>
                <a:srgbClr val="000000"/>
              </a:solidFill>
              <a:latin typeface="Noto Sans" panose="020B0802040504020204"/>
              <a:ea typeface="Noto Sans" panose="020B0802040504020204"/>
              <a:cs typeface="Noto Sans" panose="020B0802040504020204"/>
              <a:sym typeface="Noto Sans" panose="020B0802040504020204"/>
            </a:endParaRPr>
          </a:p>
          <a:p>
            <a:pPr marL="532765" lvl="1" indent="-266700" algn="l">
              <a:lnSpc>
                <a:spcPts val="3455"/>
              </a:lnSpc>
              <a:spcBef>
                <a:spcPct val="0"/>
              </a:spcBef>
              <a:buFont typeface="Arial" panose="020B0604020202020204"/>
              <a:buChar char="•"/>
            </a:pPr>
            <a:r>
              <a:rPr lang="en-US" sz="2470">
                <a:solidFill>
                  <a:srgbClr val="000000"/>
                </a:solidFill>
                <a:latin typeface="Noto Sans" panose="020B0802040504020204"/>
                <a:ea typeface="Noto Sans" panose="020B0802040504020204"/>
                <a:cs typeface="Noto Sans" panose="020B0802040504020204"/>
                <a:sym typeface="Noto Sans" panose="020B0802040504020204"/>
              </a:rPr>
              <a:t>Hiệu quả trong các điều kiện khắc nghiệt, lý tưởng cho ngành xây dựng, cứu hộ, an ninh.</a:t>
            </a:r>
            <a:endParaRPr lang="en-US" sz="2470">
              <a:solidFill>
                <a:srgbClr val="000000"/>
              </a:solidFill>
              <a:latin typeface="Noto Sans" panose="020B0802040504020204"/>
              <a:ea typeface="Noto Sans" panose="020B0802040504020204"/>
              <a:cs typeface="Noto Sans" panose="020B0802040504020204"/>
              <a:sym typeface="Noto Sans" panose="020B0802040504020204"/>
            </a:endParaRPr>
          </a:p>
          <a:p>
            <a:pPr marL="532765" lvl="1" indent="-266700" algn="l">
              <a:lnSpc>
                <a:spcPts val="3455"/>
              </a:lnSpc>
              <a:spcBef>
                <a:spcPct val="0"/>
              </a:spcBef>
              <a:buFont typeface="Arial" panose="020B0604020202020204"/>
              <a:buChar char="•"/>
            </a:pPr>
            <a:r>
              <a:rPr lang="en-US" sz="2470">
                <a:solidFill>
                  <a:srgbClr val="000000"/>
                </a:solidFill>
                <a:latin typeface="Noto Sans" panose="020B0802040504020204"/>
                <a:ea typeface="Noto Sans" panose="020B0802040504020204"/>
                <a:cs typeface="Noto Sans" panose="020B0802040504020204"/>
                <a:sym typeface="Noto Sans" panose="020B0802040504020204"/>
              </a:rPr>
              <a:t>Giá thành đầu tư và vận hành thấp so với nhiều thiết bị liên lạc khác.</a:t>
            </a:r>
            <a:endParaRPr lang="en-US" sz="2470">
              <a:solidFill>
                <a:srgbClr val="000000"/>
              </a:solidFill>
              <a:latin typeface="Noto Sans" panose="020B0802040504020204"/>
              <a:ea typeface="Noto Sans" panose="020B0802040504020204"/>
              <a:cs typeface="Noto Sans" panose="020B0802040504020204"/>
              <a:sym typeface="Noto Sans" panose="020B0802040504020204"/>
            </a:endParaRPr>
          </a:p>
          <a:p>
            <a:pPr marL="532765" lvl="1" indent="-266700" algn="l">
              <a:lnSpc>
                <a:spcPts val="3455"/>
              </a:lnSpc>
              <a:spcBef>
                <a:spcPct val="0"/>
              </a:spcBef>
              <a:buFont typeface="Arial" panose="020B0604020202020204"/>
              <a:buChar char="•"/>
            </a:pPr>
            <a:r>
              <a:rPr lang="en-US" sz="2470">
                <a:solidFill>
                  <a:srgbClr val="000000"/>
                </a:solidFill>
                <a:latin typeface="Noto Sans" panose="020B0802040504020204"/>
                <a:ea typeface="Noto Sans" panose="020B0802040504020204"/>
                <a:cs typeface="Noto Sans" panose="020B0802040504020204"/>
                <a:sym typeface="Noto Sans" panose="020B0802040504020204"/>
              </a:rPr>
              <a:t>Nhiều người có thể giao tiếp cùng lúc, thuận lợi trong các hoạt động phối hợp.</a:t>
            </a:r>
            <a:endParaRPr lang="en-US" sz="2470">
              <a:solidFill>
                <a:srgbClr val="000000"/>
              </a:solidFill>
              <a:latin typeface="Noto Sans" panose="020B0802040504020204"/>
              <a:ea typeface="Noto Sans" panose="020B0802040504020204"/>
              <a:cs typeface="Noto Sans" panose="020B0802040504020204"/>
              <a:sym typeface="Noto Sans" panose="020B0802040504020204"/>
            </a:endParaRPr>
          </a:p>
          <a:p>
            <a:pPr algn="l">
              <a:lnSpc>
                <a:spcPts val="3455"/>
              </a:lnSpc>
              <a:spcBef>
                <a:spcPct val="0"/>
              </a:spcBef>
            </a:pPr>
          </a:p>
          <a:p>
            <a:pPr algn="l">
              <a:lnSpc>
                <a:spcPts val="3455"/>
              </a:lnSpc>
              <a:spcBef>
                <a:spcPct val="0"/>
              </a:spcBef>
            </a:pPr>
            <a:r>
              <a:rPr lang="en-US" sz="2470" b="1">
                <a:solidFill>
                  <a:srgbClr val="000000"/>
                </a:solidFill>
                <a:latin typeface="Noto Sans Bold" panose="020B0802040504020204"/>
                <a:ea typeface="Noto Sans Bold" panose="020B0802040504020204"/>
                <a:cs typeface="Noto Sans Bold" panose="020B0802040504020204"/>
                <a:sym typeface="Noto Sans Bold" panose="020B0802040504020204"/>
              </a:rPr>
              <a:t>Hạn chế</a:t>
            </a:r>
            <a:endParaRPr lang="en-US" sz="247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32765" lvl="1" indent="-266700" algn="l">
              <a:lnSpc>
                <a:spcPts val="3455"/>
              </a:lnSpc>
              <a:spcBef>
                <a:spcPct val="0"/>
              </a:spcBef>
              <a:buFont typeface="Arial" panose="020B0604020202020204"/>
              <a:buChar char="•"/>
            </a:pPr>
            <a:r>
              <a:rPr lang="en-US" sz="2470">
                <a:solidFill>
                  <a:srgbClr val="000000"/>
                </a:solidFill>
                <a:latin typeface="Noto Sans" panose="020B0802040504020204"/>
                <a:ea typeface="Noto Sans" panose="020B0802040504020204"/>
                <a:cs typeface="Noto Sans" panose="020B0802040504020204"/>
                <a:sym typeface="Noto Sans" panose="020B0802040504020204"/>
              </a:rPr>
              <a:t>Tùy vào tần số, khoảng cách truyền có thể bị giới hạn, ảnh hưởng bởi địa hình và vật cản.</a:t>
            </a:r>
            <a:endParaRPr lang="en-US" sz="2470">
              <a:solidFill>
                <a:srgbClr val="000000"/>
              </a:solidFill>
              <a:latin typeface="Noto Sans" panose="020B0802040504020204"/>
              <a:ea typeface="Noto Sans" panose="020B0802040504020204"/>
              <a:cs typeface="Noto Sans" panose="020B0802040504020204"/>
              <a:sym typeface="Noto Sans" panose="020B0802040504020204"/>
            </a:endParaRPr>
          </a:p>
          <a:p>
            <a:pPr marL="532765" lvl="1" indent="-266700" algn="l">
              <a:lnSpc>
                <a:spcPts val="3455"/>
              </a:lnSpc>
              <a:spcBef>
                <a:spcPct val="0"/>
              </a:spcBef>
              <a:buFont typeface="Arial" panose="020B0604020202020204"/>
              <a:buChar char="•"/>
            </a:pPr>
            <a:r>
              <a:rPr lang="en-US" sz="2470">
                <a:solidFill>
                  <a:srgbClr val="000000"/>
                </a:solidFill>
                <a:latin typeface="Noto Sans" panose="020B0802040504020204"/>
                <a:ea typeface="Noto Sans" panose="020B0802040504020204"/>
                <a:cs typeface="Noto Sans" panose="020B0802040504020204"/>
                <a:sym typeface="Noto Sans" panose="020B0802040504020204"/>
              </a:rPr>
              <a:t>Tất cả bộ đàm trong nhóm phải cài đặt cùng tần số để tránh nhiễu và đảm bảo liên lạc.</a:t>
            </a:r>
            <a:endParaRPr lang="en-US" sz="2470">
              <a:solidFill>
                <a:srgbClr val="000000"/>
              </a:solidFill>
              <a:latin typeface="Noto Sans" panose="020B0802040504020204"/>
              <a:ea typeface="Noto Sans" panose="020B0802040504020204"/>
              <a:cs typeface="Noto Sans" panose="020B0802040504020204"/>
              <a:sym typeface="Noto Sans" panose="020B0802040504020204"/>
            </a:endParaRPr>
          </a:p>
          <a:p>
            <a:pPr marL="532765" lvl="1" indent="-266700" algn="l">
              <a:lnSpc>
                <a:spcPts val="3455"/>
              </a:lnSpc>
              <a:spcBef>
                <a:spcPct val="0"/>
              </a:spcBef>
              <a:buFont typeface="Arial" panose="020B0604020202020204"/>
              <a:buChar char="•"/>
            </a:pPr>
            <a:r>
              <a:rPr lang="en-US" sz="2470">
                <a:solidFill>
                  <a:srgbClr val="000000"/>
                </a:solidFill>
                <a:latin typeface="Noto Sans" panose="020B0802040504020204"/>
                <a:ea typeface="Noto Sans" panose="020B0802040504020204"/>
                <a:cs typeface="Noto Sans" panose="020B0802040504020204"/>
                <a:sym typeface="Noto Sans" panose="020B0802040504020204"/>
              </a:rPr>
              <a:t>Âm thanh có thể bị méo hoặc không rõ, đặc biệt trong môi trường ồn ào.</a:t>
            </a:r>
            <a:endParaRPr lang="en-US" sz="2470">
              <a:solidFill>
                <a:srgbClr val="000000"/>
              </a:solidFill>
              <a:latin typeface="Noto Sans" panose="020B0802040504020204"/>
              <a:ea typeface="Noto Sans" panose="020B0802040504020204"/>
              <a:cs typeface="Noto Sans" panose="020B0802040504020204"/>
              <a:sym typeface="Noto Sans" panose="020B0802040504020204"/>
            </a:endParaRPr>
          </a:p>
          <a:p>
            <a:pPr marL="532765" lvl="1" indent="-266700" algn="l">
              <a:lnSpc>
                <a:spcPts val="3455"/>
              </a:lnSpc>
              <a:spcBef>
                <a:spcPct val="0"/>
              </a:spcBef>
              <a:buFont typeface="Arial" panose="020B0604020202020204"/>
              <a:buChar char="•"/>
            </a:pPr>
            <a:r>
              <a:rPr lang="en-US" sz="2470">
                <a:solidFill>
                  <a:srgbClr val="000000"/>
                </a:solidFill>
                <a:latin typeface="Noto Sans" panose="020B0802040504020204"/>
                <a:ea typeface="Noto Sans" panose="020B0802040504020204"/>
                <a:cs typeface="Noto Sans" panose="020B0802040504020204"/>
                <a:sym typeface="Noto Sans" panose="020B0802040504020204"/>
              </a:rPr>
              <a:t>Bộ đàm chủ yếu truyền âm thanh, không có nhiều chức năng như nhắn tin hay video.</a:t>
            </a:r>
            <a:endParaRPr lang="en-US" sz="247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3" name="Freeform 3"/>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9857681" y="3588573"/>
            <a:ext cx="7668319" cy="5499648"/>
          </a:xfrm>
          <a:custGeom>
            <a:avLst/>
            <a:gdLst/>
            <a:ahLst/>
            <a:cxnLst/>
            <a:rect l="l" t="t" r="r" b="b"/>
            <a:pathLst>
              <a:path w="7668319" h="5499648">
                <a:moveTo>
                  <a:pt x="0" y="0"/>
                </a:moveTo>
                <a:lnTo>
                  <a:pt x="7668319" y="0"/>
                </a:lnTo>
                <a:lnTo>
                  <a:pt x="7668319" y="5499648"/>
                </a:lnTo>
                <a:lnTo>
                  <a:pt x="0" y="5499648"/>
                </a:lnTo>
                <a:lnTo>
                  <a:pt x="0" y="0"/>
                </a:lnTo>
                <a:close/>
              </a:path>
            </a:pathLst>
          </a:custGeom>
          <a:blipFill>
            <a:blip r:embed="rId3"/>
            <a:stretch>
              <a:fillRect l="-5493" t="-830" r="-23006"/>
            </a:stretch>
          </a:blipFill>
        </p:spPr>
      </p:sp>
      <p:sp>
        <p:nvSpPr>
          <p:cNvPr id="5" name="Freeform 5"/>
          <p:cNvSpPr/>
          <p:nvPr/>
        </p:nvSpPr>
        <p:spPr>
          <a:xfrm>
            <a:off x="1028700" y="3588573"/>
            <a:ext cx="7756022" cy="5442572"/>
          </a:xfrm>
          <a:custGeom>
            <a:avLst/>
            <a:gdLst/>
            <a:ahLst/>
            <a:cxnLst/>
            <a:rect l="l" t="t" r="r" b="b"/>
            <a:pathLst>
              <a:path w="7756022" h="5442572">
                <a:moveTo>
                  <a:pt x="0" y="0"/>
                </a:moveTo>
                <a:lnTo>
                  <a:pt x="7756022" y="0"/>
                </a:lnTo>
                <a:lnTo>
                  <a:pt x="7756022" y="5442572"/>
                </a:lnTo>
                <a:lnTo>
                  <a:pt x="0" y="5442572"/>
                </a:lnTo>
                <a:lnTo>
                  <a:pt x="0" y="0"/>
                </a:lnTo>
                <a:close/>
              </a:path>
            </a:pathLst>
          </a:custGeom>
          <a:blipFill>
            <a:blip r:embed="rId4"/>
            <a:stretch>
              <a:fillRect l="-3132" r="-3132"/>
            </a:stretch>
          </a:blipFill>
        </p:spPr>
      </p:sp>
      <p:sp>
        <p:nvSpPr>
          <p:cNvPr id="6" name="TextBox 6"/>
          <p:cNvSpPr txBox="1"/>
          <p:nvPr/>
        </p:nvSpPr>
        <p:spPr>
          <a:xfrm>
            <a:off x="772205" y="728027"/>
            <a:ext cx="6630326" cy="887095"/>
          </a:xfrm>
          <a:prstGeom prst="rect">
            <a:avLst/>
          </a:prstGeom>
        </p:spPr>
        <p:txBody>
          <a:bodyPr lIns="0" tIns="0" rIns="0" bIns="0" rtlCol="0" anchor="t">
            <a:spAutoFit/>
          </a:bodyPr>
          <a:lstStyle/>
          <a:p>
            <a:pPr algn="ctr">
              <a:lnSpc>
                <a:spcPts val="7280"/>
              </a:lnSpc>
              <a:spcBef>
                <a:spcPct val="0"/>
              </a:spcBef>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6. Ứng dụng thực tế</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7" name="TextBox 7"/>
          <p:cNvSpPr txBox="1"/>
          <p:nvPr/>
        </p:nvSpPr>
        <p:spPr>
          <a:xfrm>
            <a:off x="10621055" y="2243988"/>
            <a:ext cx="4518554" cy="1064259"/>
          </a:xfrm>
          <a:prstGeom prst="rect">
            <a:avLst/>
          </a:prstGeom>
        </p:spPr>
        <p:txBody>
          <a:bodyPr lIns="0" tIns="0" rIns="0" bIns="0" rtlCol="0" anchor="t">
            <a:spAutoFit/>
          </a:bodyPr>
          <a:lstStyle/>
          <a:p>
            <a:pPr algn="ctr">
              <a:lnSpc>
                <a:spcPts val="4340"/>
              </a:lnSpc>
              <a:spcBef>
                <a:spcPct val="0"/>
              </a:spcBef>
            </a:pPr>
            <a:r>
              <a:rPr lang="en-US" sz="3100">
                <a:solidFill>
                  <a:srgbClr val="000000"/>
                </a:solidFill>
                <a:latin typeface="Noto Sans" panose="020B0802040504020204"/>
                <a:ea typeface="Noto Sans" panose="020B0802040504020204"/>
                <a:cs typeface="Noto Sans" panose="020B0802040504020204"/>
                <a:sym typeface="Noto Sans" panose="020B0802040504020204"/>
              </a:rPr>
              <a:t>Ứng dụng trong ngành an ninh, bảo vệ</a:t>
            </a:r>
            <a:endParaRPr lang="en-US" sz="31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8" name="TextBox 8"/>
          <p:cNvSpPr txBox="1"/>
          <p:nvPr/>
        </p:nvSpPr>
        <p:spPr>
          <a:xfrm>
            <a:off x="772205" y="2456714"/>
            <a:ext cx="7756022" cy="537844"/>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Noto Sans" panose="020B0802040504020204"/>
                <a:ea typeface="Noto Sans" panose="020B0802040504020204"/>
                <a:cs typeface="Noto Sans" panose="020B0802040504020204"/>
                <a:sym typeface="Noto Sans" panose="020B0802040504020204"/>
              </a:rPr>
              <a:t>Ứng dụng trong ngành dịch vụ</a:t>
            </a:r>
            <a:endParaRPr lang="en-US" sz="3200">
              <a:solidFill>
                <a:srgbClr val="000000"/>
              </a:solidFill>
              <a:latin typeface="Noto Sans" panose="020B0802040504020204"/>
              <a:ea typeface="Noto Sans" panose="020B0802040504020204"/>
              <a:cs typeface="Noto Sans" panose="020B0802040504020204"/>
              <a:sym typeface="Noto Sans" panose="020B080204050402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028700" y="3404032"/>
            <a:ext cx="7569804" cy="5854268"/>
          </a:xfrm>
          <a:custGeom>
            <a:avLst/>
            <a:gdLst/>
            <a:ahLst/>
            <a:cxnLst/>
            <a:rect l="l" t="t" r="r" b="b"/>
            <a:pathLst>
              <a:path w="7569804" h="5854268">
                <a:moveTo>
                  <a:pt x="0" y="0"/>
                </a:moveTo>
                <a:lnTo>
                  <a:pt x="7569804" y="0"/>
                </a:lnTo>
                <a:lnTo>
                  <a:pt x="7569804" y="5854268"/>
                </a:lnTo>
                <a:lnTo>
                  <a:pt x="0" y="5854268"/>
                </a:lnTo>
                <a:lnTo>
                  <a:pt x="0" y="0"/>
                </a:lnTo>
                <a:close/>
              </a:path>
            </a:pathLst>
          </a:custGeom>
          <a:blipFill>
            <a:blip r:embed="rId3"/>
            <a:stretch>
              <a:fillRect/>
            </a:stretch>
          </a:blipFill>
        </p:spPr>
      </p:sp>
      <p:sp>
        <p:nvSpPr>
          <p:cNvPr id="5" name="Freeform 5"/>
          <p:cNvSpPr/>
          <p:nvPr/>
        </p:nvSpPr>
        <p:spPr>
          <a:xfrm>
            <a:off x="9254157" y="3475565"/>
            <a:ext cx="8005143" cy="5711202"/>
          </a:xfrm>
          <a:custGeom>
            <a:avLst/>
            <a:gdLst/>
            <a:ahLst/>
            <a:cxnLst/>
            <a:rect l="l" t="t" r="r" b="b"/>
            <a:pathLst>
              <a:path w="8005143" h="5711202">
                <a:moveTo>
                  <a:pt x="0" y="0"/>
                </a:moveTo>
                <a:lnTo>
                  <a:pt x="8005143" y="0"/>
                </a:lnTo>
                <a:lnTo>
                  <a:pt x="8005143" y="5711202"/>
                </a:lnTo>
                <a:lnTo>
                  <a:pt x="0" y="5711202"/>
                </a:lnTo>
                <a:lnTo>
                  <a:pt x="0" y="0"/>
                </a:lnTo>
                <a:close/>
              </a:path>
            </a:pathLst>
          </a:custGeom>
          <a:blipFill>
            <a:blip r:embed="rId4"/>
            <a:stretch>
              <a:fillRect/>
            </a:stretch>
          </a:blipFill>
        </p:spPr>
      </p:sp>
      <p:sp>
        <p:nvSpPr>
          <p:cNvPr id="6" name="TextBox 6"/>
          <p:cNvSpPr txBox="1"/>
          <p:nvPr/>
        </p:nvSpPr>
        <p:spPr>
          <a:xfrm>
            <a:off x="1028700" y="1495425"/>
            <a:ext cx="7569804" cy="1216024"/>
          </a:xfrm>
          <a:prstGeom prst="rect">
            <a:avLst/>
          </a:prstGeom>
        </p:spPr>
        <p:txBody>
          <a:bodyPr lIns="0" tIns="0" rIns="0" bIns="0" rtlCol="0" anchor="t">
            <a:spAutoFit/>
          </a:bodyPr>
          <a:lstStyle/>
          <a:p>
            <a:pPr algn="ctr">
              <a:lnSpc>
                <a:spcPts val="4900"/>
              </a:lnSpc>
            </a:pPr>
            <a:r>
              <a:rPr lang="en-US" sz="3500">
                <a:solidFill>
                  <a:srgbClr val="000000"/>
                </a:solidFill>
                <a:latin typeface="Noto Sans" panose="020B0802040504020204"/>
                <a:ea typeface="Noto Sans" panose="020B0802040504020204"/>
                <a:cs typeface="Noto Sans" panose="020B0802040504020204"/>
                <a:sym typeface="Noto Sans" panose="020B0802040504020204"/>
              </a:rPr>
              <a:t>Ứng dụng trong logistic</a:t>
            </a:r>
            <a:endParaRPr lang="en-US" sz="3500">
              <a:solidFill>
                <a:srgbClr val="000000"/>
              </a:solidFill>
              <a:latin typeface="Noto Sans" panose="020B0802040504020204"/>
              <a:ea typeface="Noto Sans" panose="020B0802040504020204"/>
              <a:cs typeface="Noto Sans" panose="020B0802040504020204"/>
              <a:sym typeface="Noto Sans" panose="020B0802040504020204"/>
            </a:endParaRPr>
          </a:p>
          <a:p>
            <a:pPr algn="ctr">
              <a:lnSpc>
                <a:spcPts val="4900"/>
              </a:lnSpc>
              <a:spcBef>
                <a:spcPct val="0"/>
              </a:spcBef>
            </a:pPr>
            <a:r>
              <a:rPr lang="en-US" sz="3500">
                <a:solidFill>
                  <a:srgbClr val="000000"/>
                </a:solidFill>
                <a:latin typeface="Noto Sans" panose="020B0802040504020204"/>
                <a:ea typeface="Noto Sans" panose="020B0802040504020204"/>
                <a:cs typeface="Noto Sans" panose="020B0802040504020204"/>
                <a:sym typeface="Noto Sans" panose="020B0802040504020204"/>
              </a:rPr>
              <a:t>(khoảng cách, địa hình khó khăn)</a:t>
            </a:r>
            <a:endParaRPr lang="en-US" sz="35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7" name="TextBox 7"/>
          <p:cNvSpPr txBox="1"/>
          <p:nvPr/>
        </p:nvSpPr>
        <p:spPr>
          <a:xfrm>
            <a:off x="9254157" y="1495425"/>
            <a:ext cx="8005143" cy="1287144"/>
          </a:xfrm>
          <a:prstGeom prst="rect">
            <a:avLst/>
          </a:prstGeom>
        </p:spPr>
        <p:txBody>
          <a:bodyPr lIns="0" tIns="0" rIns="0" bIns="0" rtlCol="0" anchor="t">
            <a:spAutoFit/>
          </a:bodyPr>
          <a:lstStyle/>
          <a:p>
            <a:pPr algn="ctr">
              <a:lnSpc>
                <a:spcPts val="5180"/>
              </a:lnSpc>
            </a:pPr>
            <a:r>
              <a:rPr lang="en-US" sz="3700">
                <a:solidFill>
                  <a:srgbClr val="000000"/>
                </a:solidFill>
                <a:latin typeface="Noto Sans" panose="020B0802040504020204"/>
                <a:ea typeface="Noto Sans" panose="020B0802040504020204"/>
                <a:cs typeface="Noto Sans" panose="020B0802040504020204"/>
                <a:sym typeface="Noto Sans" panose="020B0802040504020204"/>
              </a:rPr>
              <a:t>Ứng dụng trong xây dựng</a:t>
            </a:r>
            <a:endParaRPr lang="en-US" sz="3700">
              <a:solidFill>
                <a:srgbClr val="000000"/>
              </a:solidFill>
              <a:latin typeface="Noto Sans" panose="020B0802040504020204"/>
              <a:ea typeface="Noto Sans" panose="020B0802040504020204"/>
              <a:cs typeface="Noto Sans" panose="020B0802040504020204"/>
              <a:sym typeface="Noto Sans" panose="020B0802040504020204"/>
            </a:endParaRPr>
          </a:p>
          <a:p>
            <a:pPr algn="ctr">
              <a:lnSpc>
                <a:spcPts val="5180"/>
              </a:lnSpc>
              <a:spcBef>
                <a:spcPct val="0"/>
              </a:spcBef>
            </a:pPr>
            <a:r>
              <a:rPr lang="en-US" sz="3700">
                <a:solidFill>
                  <a:srgbClr val="000000"/>
                </a:solidFill>
                <a:latin typeface="Noto Sans" panose="020B0802040504020204"/>
                <a:ea typeface="Noto Sans" panose="020B0802040504020204"/>
                <a:cs typeface="Noto Sans" panose="020B0802040504020204"/>
                <a:sym typeface="Noto Sans" panose="020B0802040504020204"/>
              </a:rPr>
              <a:t>( môi trường ồn và rộng)</a:t>
            </a:r>
            <a:endParaRPr lang="en-US" sz="3700">
              <a:solidFill>
                <a:srgbClr val="000000"/>
              </a:solidFill>
              <a:latin typeface="Noto Sans" panose="020B0802040504020204"/>
              <a:ea typeface="Noto Sans" panose="020B0802040504020204"/>
              <a:cs typeface="Noto Sans" panose="020B0802040504020204"/>
              <a:sym typeface="Noto Sans" panose="020B0802040504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23181" y="3969703"/>
            <a:ext cx="15936119" cy="1566544"/>
          </a:xfrm>
          <a:prstGeom prst="rect">
            <a:avLst/>
          </a:prstGeom>
        </p:spPr>
        <p:txBody>
          <a:bodyPr lIns="0" tIns="0" rIns="0" bIns="0" rtlCol="0" anchor="t">
            <a:spAutoFit/>
          </a:bodyPr>
          <a:lstStyle/>
          <a:p>
            <a:pPr algn="ctr">
              <a:lnSpc>
                <a:spcPts val="12880"/>
              </a:lnSpc>
            </a:pPr>
            <a:r>
              <a:rPr lang="en-US" sz="9200" b="1">
                <a:solidFill>
                  <a:srgbClr val="000000"/>
                </a:solidFill>
                <a:latin typeface="Noto Sans Bold" panose="020B0802040504020204"/>
                <a:ea typeface="Noto Sans Bold" panose="020B0802040504020204"/>
                <a:cs typeface="Noto Sans Bold" panose="020B0802040504020204"/>
                <a:sym typeface="Noto Sans Bold" panose="020B0802040504020204"/>
              </a:rPr>
              <a:t>II. KHỐI PHÁT VÀ KHỐI THU</a:t>
            </a:r>
            <a:endParaRPr lang="en-US" sz="9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3" name="Freeform 3"/>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10084" y="3592651"/>
            <a:ext cx="13867832" cy="4706525"/>
          </a:xfrm>
          <a:custGeom>
            <a:avLst/>
            <a:gdLst/>
            <a:ahLst/>
            <a:cxnLst/>
            <a:rect l="l" t="t" r="r" b="b"/>
            <a:pathLst>
              <a:path w="13867832" h="4706525">
                <a:moveTo>
                  <a:pt x="0" y="0"/>
                </a:moveTo>
                <a:lnTo>
                  <a:pt x="13867832" y="0"/>
                </a:lnTo>
                <a:lnTo>
                  <a:pt x="13867832" y="4706525"/>
                </a:lnTo>
                <a:lnTo>
                  <a:pt x="0" y="4706525"/>
                </a:lnTo>
                <a:lnTo>
                  <a:pt x="0" y="0"/>
                </a:lnTo>
                <a:close/>
              </a:path>
            </a:pathLst>
          </a:custGeom>
          <a:blipFill>
            <a:blip r:embed="rId1"/>
            <a:stretch>
              <a:fillRect/>
            </a:stretch>
          </a:blipFill>
        </p:spPr>
      </p:sp>
      <p:sp>
        <p:nvSpPr>
          <p:cNvPr id="3" name="TextBox 3"/>
          <p:cNvSpPr txBox="1"/>
          <p:nvPr/>
        </p:nvSpPr>
        <p:spPr>
          <a:xfrm>
            <a:off x="6705600" y="952500"/>
            <a:ext cx="5530215" cy="933450"/>
          </a:xfrm>
          <a:prstGeom prst="rect">
            <a:avLst/>
          </a:prstGeom>
        </p:spPr>
        <p:txBody>
          <a:bodyPr wrap="square" lIns="0" tIns="0" rIns="0" bIns="0" rtlCol="0" anchor="t">
            <a:spAutoFit/>
          </a:bodyPr>
          <a:lstStyle/>
          <a:p>
            <a:pPr algn="ctr">
              <a:lnSpc>
                <a:spcPts val="7280"/>
              </a:lnSpc>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KHỐI PHÁT</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4" name="Freeform 4"/>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276148" y="3048192"/>
            <a:ext cx="4689167" cy="3387179"/>
          </a:xfrm>
          <a:custGeom>
            <a:avLst/>
            <a:gdLst/>
            <a:ahLst/>
            <a:cxnLst/>
            <a:rect l="l" t="t" r="r" b="b"/>
            <a:pathLst>
              <a:path w="4689167" h="3387179">
                <a:moveTo>
                  <a:pt x="0" y="0"/>
                </a:moveTo>
                <a:lnTo>
                  <a:pt x="4689167" y="0"/>
                </a:lnTo>
                <a:lnTo>
                  <a:pt x="4689167" y="3387179"/>
                </a:lnTo>
                <a:lnTo>
                  <a:pt x="0" y="3387179"/>
                </a:lnTo>
                <a:lnTo>
                  <a:pt x="0" y="0"/>
                </a:lnTo>
                <a:close/>
              </a:path>
            </a:pathLst>
          </a:custGeom>
          <a:blipFill>
            <a:blip r:embed="rId1"/>
            <a:stretch>
              <a:fillRect t="-19219" b="-19219"/>
            </a:stretch>
          </a:blipFill>
        </p:spPr>
      </p:sp>
      <p:sp>
        <p:nvSpPr>
          <p:cNvPr id="3" name="TextBox 3"/>
          <p:cNvSpPr txBox="1"/>
          <p:nvPr/>
        </p:nvSpPr>
        <p:spPr>
          <a:xfrm>
            <a:off x="6717030" y="933450"/>
            <a:ext cx="4775835" cy="933450"/>
          </a:xfrm>
          <a:prstGeom prst="rect">
            <a:avLst/>
          </a:prstGeom>
        </p:spPr>
        <p:txBody>
          <a:bodyPr wrap="square" lIns="0" tIns="0" rIns="0" bIns="0" rtlCol="0" anchor="t">
            <a:spAutoFit/>
          </a:bodyPr>
          <a:lstStyle/>
          <a:p>
            <a:pPr algn="ctr">
              <a:lnSpc>
                <a:spcPts val="7280"/>
              </a:lnSpc>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KHỐI PHÁT</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4" name="TextBox 4"/>
          <p:cNvSpPr txBox="1"/>
          <p:nvPr/>
        </p:nvSpPr>
        <p:spPr>
          <a:xfrm>
            <a:off x="1601869" y="3218099"/>
            <a:ext cx="7228551" cy="29806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b="1">
                <a:solidFill>
                  <a:srgbClr val="000000"/>
                </a:solidFill>
                <a:latin typeface="Noto Sans Bold" panose="020B0802040504020204"/>
                <a:ea typeface="Noto Sans Bold" panose="020B0802040504020204"/>
                <a:cs typeface="Noto Sans Bold" panose="020B0802040504020204"/>
                <a:sym typeface="Noto Sans Bold" panose="020B0802040504020204"/>
              </a:rPr>
              <a:t>Mục tiêu: </a:t>
            </a:r>
            <a:r>
              <a:rPr lang="en-US" sz="3400">
                <a:solidFill>
                  <a:srgbClr val="000000"/>
                </a:solidFill>
                <a:latin typeface="Noto Sans" panose="020B0802040504020204"/>
                <a:ea typeface="Noto Sans" panose="020B0802040504020204"/>
                <a:cs typeface="Noto Sans" panose="020B0802040504020204"/>
                <a:sym typeface="Noto Sans" panose="020B0802040504020204"/>
              </a:rPr>
              <a:t>tín hiệu FM ổn định, đúng tần số – công suất – băng thông.</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a:p>
            <a:pPr marL="734060" lvl="1" indent="-367030" algn="l">
              <a:lnSpc>
                <a:spcPts val="4760"/>
              </a:lnSpc>
              <a:buFont typeface="Arial" panose="020B0604020202020204"/>
              <a:buChar char="•"/>
            </a:pPr>
            <a:r>
              <a:rPr lang="en-US" sz="3400" b="1">
                <a:solidFill>
                  <a:srgbClr val="000000"/>
                </a:solidFill>
                <a:latin typeface="Noto Sans Bold" panose="020B0802040504020204"/>
                <a:ea typeface="Noto Sans Bold" panose="020B0802040504020204"/>
                <a:cs typeface="Noto Sans Bold" panose="020B0802040504020204"/>
                <a:sym typeface="Noto Sans Bold" panose="020B0802040504020204"/>
              </a:rPr>
              <a:t>Yêu cầu:</a:t>
            </a:r>
            <a:r>
              <a:rPr lang="en-US" sz="3400">
                <a:solidFill>
                  <a:srgbClr val="000000"/>
                </a:solidFill>
                <a:latin typeface="Noto Sans" panose="020B0802040504020204"/>
                <a:ea typeface="Noto Sans" panose="020B0802040504020204"/>
                <a:cs typeface="Noto Sans" panose="020B0802040504020204"/>
                <a:sym typeface="Noto Sans" panose="020B0802040504020204"/>
              </a:rPr>
              <a:t> méo thấp, phổ sạch, không trôi tần.</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5" name="Freeform 5"/>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38842" y="5143500"/>
            <a:ext cx="13010317" cy="4415498"/>
          </a:xfrm>
          <a:custGeom>
            <a:avLst/>
            <a:gdLst/>
            <a:ahLst/>
            <a:cxnLst/>
            <a:rect l="l" t="t" r="r" b="b"/>
            <a:pathLst>
              <a:path w="13010317" h="4415498">
                <a:moveTo>
                  <a:pt x="0" y="0"/>
                </a:moveTo>
                <a:lnTo>
                  <a:pt x="13010316" y="0"/>
                </a:lnTo>
                <a:lnTo>
                  <a:pt x="13010316" y="4415498"/>
                </a:lnTo>
                <a:lnTo>
                  <a:pt x="0" y="4415498"/>
                </a:lnTo>
                <a:lnTo>
                  <a:pt x="0" y="0"/>
                </a:lnTo>
                <a:close/>
              </a:path>
            </a:pathLst>
          </a:custGeom>
          <a:blipFill>
            <a:blip r:embed="rId1"/>
            <a:stretch>
              <a:fillRect/>
            </a:stretch>
          </a:blipFill>
        </p:spPr>
      </p:sp>
      <p:sp>
        <p:nvSpPr>
          <p:cNvPr id="3" name="TextBox 3"/>
          <p:cNvSpPr txBox="1"/>
          <p:nvPr/>
        </p:nvSpPr>
        <p:spPr>
          <a:xfrm>
            <a:off x="5172258" y="933450"/>
            <a:ext cx="6723013" cy="887095"/>
          </a:xfrm>
          <a:prstGeom prst="rect">
            <a:avLst/>
          </a:prstGeom>
        </p:spPr>
        <p:txBody>
          <a:bodyPr lIns="0" tIns="0" rIns="0" bIns="0" rtlCol="0" anchor="t">
            <a:spAutoFit/>
          </a:bodyPr>
          <a:lstStyle/>
          <a:p>
            <a:pPr algn="ctr">
              <a:lnSpc>
                <a:spcPts val="7280"/>
              </a:lnSpc>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CHI TIẾT KHỐI PHÁT </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4" name="TextBox 4"/>
          <p:cNvSpPr txBox="1"/>
          <p:nvPr/>
        </p:nvSpPr>
        <p:spPr>
          <a:xfrm>
            <a:off x="1601869" y="3218099"/>
            <a:ext cx="15848130" cy="2380615"/>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Micro electret → khuếch đại mV bằng preamp BJT/FET.</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Lọc thông dải audio 300–3400 Hz.</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Pre-emphasis (τ = 50/75 µs) tăng tần cao → cải thiện SNR.</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a:p>
            <a:pPr algn="l">
              <a:lnSpc>
                <a:spcPts val="4760"/>
              </a:lnSpc>
            </a:pPr>
          </a:p>
        </p:txBody>
      </p:sp>
      <p:sp>
        <p:nvSpPr>
          <p:cNvPr id="5" name="Freeform 5"/>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30699" y="2558329"/>
            <a:ext cx="7364683" cy="4900862"/>
          </a:xfrm>
          <a:custGeom>
            <a:avLst/>
            <a:gdLst/>
            <a:ahLst/>
            <a:cxnLst/>
            <a:rect l="l" t="t" r="r" b="b"/>
            <a:pathLst>
              <a:path w="7364683" h="4900862">
                <a:moveTo>
                  <a:pt x="0" y="0"/>
                </a:moveTo>
                <a:lnTo>
                  <a:pt x="7364683" y="0"/>
                </a:lnTo>
                <a:lnTo>
                  <a:pt x="7364683" y="4900861"/>
                </a:lnTo>
                <a:lnTo>
                  <a:pt x="0" y="4900861"/>
                </a:lnTo>
                <a:lnTo>
                  <a:pt x="0" y="0"/>
                </a:lnTo>
                <a:close/>
              </a:path>
            </a:pathLst>
          </a:custGeom>
          <a:blipFill>
            <a:blip r:embed="rId1"/>
            <a:stretch>
              <a:fillRect/>
            </a:stretch>
          </a:blipFill>
        </p:spPr>
      </p:sp>
      <p:sp>
        <p:nvSpPr>
          <p:cNvPr id="3" name="TextBox 3"/>
          <p:cNvSpPr txBox="1"/>
          <p:nvPr/>
        </p:nvSpPr>
        <p:spPr>
          <a:xfrm>
            <a:off x="4357201" y="933450"/>
            <a:ext cx="8353127" cy="887095"/>
          </a:xfrm>
          <a:prstGeom prst="rect">
            <a:avLst/>
          </a:prstGeom>
        </p:spPr>
        <p:txBody>
          <a:bodyPr lIns="0" tIns="0" rIns="0" bIns="0" rtlCol="0" anchor="t">
            <a:spAutoFit/>
          </a:bodyPr>
          <a:lstStyle/>
          <a:p>
            <a:pPr algn="ctr">
              <a:lnSpc>
                <a:spcPts val="7280"/>
              </a:lnSpc>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VCO, PLL &amp; Khuếch đại RF</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4" name="TextBox 4"/>
          <p:cNvSpPr txBox="1"/>
          <p:nvPr/>
        </p:nvSpPr>
        <p:spPr>
          <a:xfrm>
            <a:off x="1205699" y="3485077"/>
            <a:ext cx="8525001" cy="29806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VCO điều chế FM bằng varactor, deviation ±2.5/±5 kHz</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PLL k</a:t>
            </a:r>
            <a:r>
              <a:rPr lang="en-US" sz="3400">
                <a:solidFill>
                  <a:srgbClr val="000000"/>
                </a:solidFill>
                <a:latin typeface="Noto Sans" panose="020B0802040504020204"/>
                <a:ea typeface="Noto Sans" panose="020B0802040504020204"/>
                <a:cs typeface="Noto Sans" panose="020B0802040504020204"/>
                <a:sym typeface="Noto Sans" panose="020B0802040504020204"/>
              </a:rPr>
              <a:t>hóa tần, chống trôi tần, tạo nhiều kênh</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Buffer → Driver → PA (matching 50Ω)</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5" name="Freeform 5"/>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434338" y="715858"/>
            <a:ext cx="1188724" cy="1188025"/>
          </a:xfrm>
          <a:custGeom>
            <a:avLst/>
            <a:gdLst/>
            <a:ahLst/>
            <a:cxnLst/>
            <a:rect l="l" t="t" r="r" b="b"/>
            <a:pathLst>
              <a:path w="1188724" h="1188025">
                <a:moveTo>
                  <a:pt x="0" y="0"/>
                </a:moveTo>
                <a:lnTo>
                  <a:pt x="1188724" y="0"/>
                </a:lnTo>
                <a:lnTo>
                  <a:pt x="1188724" y="1188025"/>
                </a:lnTo>
                <a:lnTo>
                  <a:pt x="0" y="1188025"/>
                </a:lnTo>
                <a:lnTo>
                  <a:pt x="0" y="0"/>
                </a:lnTo>
                <a:close/>
              </a:path>
            </a:pathLst>
          </a:custGeom>
          <a:blipFill>
            <a:blip r:embed="rId3"/>
            <a:stretch>
              <a:fillRect/>
            </a:stretch>
          </a:blipFill>
        </p:spPr>
      </p:sp>
      <p:sp>
        <p:nvSpPr>
          <p:cNvPr id="5" name="TextBox 5"/>
          <p:cNvSpPr txBox="1"/>
          <p:nvPr/>
        </p:nvSpPr>
        <p:spPr>
          <a:xfrm>
            <a:off x="434338" y="268183"/>
            <a:ext cx="5849886" cy="390525"/>
          </a:xfrm>
          <a:prstGeom prst="rect">
            <a:avLst/>
          </a:prstGeom>
        </p:spPr>
        <p:txBody>
          <a:bodyPr lIns="0" tIns="0" rIns="0" bIns="0" rtlCol="0" anchor="t">
            <a:spAutoFit/>
          </a:bodyPr>
          <a:lstStyle/>
          <a:p>
            <a:pPr marL="0" lvl="0" indent="0" algn="l">
              <a:lnSpc>
                <a:spcPts val="3120"/>
              </a:lnSpc>
              <a:spcBef>
                <a:spcPct val="0"/>
              </a:spcBef>
            </a:pPr>
            <a:r>
              <a:rPr lang="en-US" sz="2600" b="1">
                <a:solidFill>
                  <a:srgbClr val="000000"/>
                </a:solidFill>
                <a:latin typeface="Muli Bold" panose="00000800000000000000"/>
                <a:ea typeface="Muli Bold" panose="00000800000000000000"/>
                <a:cs typeface="Muli Bold" panose="00000800000000000000"/>
                <a:sym typeface="Muli Bold" panose="00000800000000000000"/>
              </a:rPr>
              <a:t>ĐẠI HỌC BÁCH KHOA TPHCM</a:t>
            </a:r>
            <a:endParaRPr lang="en-US" sz="2600" b="1">
              <a:solidFill>
                <a:srgbClr val="000000"/>
              </a:solidFill>
              <a:latin typeface="Muli Bold" panose="00000800000000000000"/>
              <a:ea typeface="Muli Bold" panose="00000800000000000000"/>
              <a:cs typeface="Muli Bold" panose="00000800000000000000"/>
              <a:sym typeface="Muli Bold" panose="00000800000000000000"/>
            </a:endParaRPr>
          </a:p>
        </p:txBody>
      </p:sp>
      <p:sp>
        <p:nvSpPr>
          <p:cNvPr id="6" name="TextBox 6"/>
          <p:cNvSpPr txBox="1"/>
          <p:nvPr/>
        </p:nvSpPr>
        <p:spPr>
          <a:xfrm>
            <a:off x="4969550" y="1321398"/>
            <a:ext cx="8348901" cy="587661"/>
          </a:xfrm>
          <a:prstGeom prst="rect">
            <a:avLst/>
          </a:prstGeom>
        </p:spPr>
        <p:txBody>
          <a:bodyPr lIns="0" tIns="0" rIns="0" bIns="0" rtlCol="0" anchor="t">
            <a:spAutoFit/>
          </a:bodyPr>
          <a:lstStyle/>
          <a:p>
            <a:pPr algn="ctr">
              <a:lnSpc>
                <a:spcPts val="4885"/>
              </a:lnSpc>
              <a:spcBef>
                <a:spcPct val="0"/>
              </a:spcBef>
            </a:pPr>
            <a:r>
              <a:rPr lang="en-US" sz="3490">
                <a:solidFill>
                  <a:srgbClr val="000000"/>
                </a:solidFill>
                <a:latin typeface="Muli" panose="00000800000000000000"/>
                <a:ea typeface="Muli" panose="00000800000000000000"/>
                <a:cs typeface="Muli" panose="00000800000000000000"/>
                <a:sym typeface="Muli" panose="00000800000000000000"/>
              </a:rPr>
              <a:t>BÁO CÁO KẾT QUẢ LÀM VIỆC NHÓM 11</a:t>
            </a:r>
            <a:endParaRPr lang="en-US" sz="3490">
              <a:solidFill>
                <a:srgbClr val="000000"/>
              </a:solidFill>
              <a:latin typeface="Muli" panose="00000800000000000000"/>
              <a:ea typeface="Muli" panose="00000800000000000000"/>
              <a:cs typeface="Muli" panose="00000800000000000000"/>
              <a:sym typeface="Muli" panose="00000800000000000000"/>
            </a:endParaRPr>
          </a:p>
        </p:txBody>
      </p:sp>
      <p:graphicFrame>
        <p:nvGraphicFramePr>
          <p:cNvPr id="7" name="Table 7"/>
          <p:cNvGraphicFramePr>
            <a:graphicFrameLocks noGrp="1"/>
          </p:cNvGraphicFramePr>
          <p:nvPr/>
        </p:nvGraphicFramePr>
        <p:xfrm>
          <a:off x="2249707" y="2632960"/>
          <a:ext cx="12677889" cy="5279671"/>
        </p:xfrm>
        <a:graphic>
          <a:graphicData uri="http://schemas.openxmlformats.org/drawingml/2006/table">
            <a:tbl>
              <a:tblPr/>
              <a:tblGrid>
                <a:gridCol w="2041753"/>
                <a:gridCol w="2041753"/>
                <a:gridCol w="1334602"/>
                <a:gridCol w="2841437"/>
                <a:gridCol w="4418344"/>
              </a:tblGrid>
              <a:tr h="560286">
                <a:tc>
                  <a:txBody>
                    <a:bodyPr rtlCol="0"/>
                    <a:lstStyle/>
                    <a:p>
                      <a:pPr algn="ctr">
                        <a:lnSpc>
                          <a:spcPts val="1955"/>
                        </a:lnSpc>
                        <a:defRPr/>
                      </a:pPr>
                      <a:r>
                        <a:rPr lang="en-US" sz="1395" b="1">
                          <a:solidFill>
                            <a:srgbClr val="000000"/>
                          </a:solidFill>
                          <a:latin typeface="Canva Sans Bold" panose="020B0803030501040103"/>
                          <a:ea typeface="Canva Sans Bold" panose="020B0803030501040103"/>
                          <a:cs typeface="Canva Sans Bold" panose="020B0803030501040103"/>
                          <a:sym typeface="Canva Sans Bold" panose="020B0803030501040103"/>
                        </a:rPr>
                        <a:t>STT</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b="1">
                          <a:solidFill>
                            <a:srgbClr val="000000"/>
                          </a:solidFill>
                          <a:latin typeface="Canva Sans Bold" panose="020B0803030501040103"/>
                          <a:ea typeface="Canva Sans Bold" panose="020B0803030501040103"/>
                          <a:cs typeface="Canva Sans Bold" panose="020B0803030501040103"/>
                          <a:sym typeface="Canva Sans Bold" panose="020B0803030501040103"/>
                        </a:rPr>
                        <a:t>Họ và Tên</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b="1">
                          <a:solidFill>
                            <a:srgbClr val="000000"/>
                          </a:solidFill>
                          <a:latin typeface="Canva Sans Bold" panose="020B0803030501040103"/>
                          <a:ea typeface="Canva Sans Bold" panose="020B0803030501040103"/>
                          <a:cs typeface="Canva Sans Bold" panose="020B0803030501040103"/>
                          <a:sym typeface="Canva Sans Bold" panose="020B0803030501040103"/>
                        </a:rPr>
                        <a:t>MSSV</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b="1">
                          <a:solidFill>
                            <a:srgbClr val="000000"/>
                          </a:solidFill>
                          <a:latin typeface="Canva Sans Bold" panose="020B0803030501040103"/>
                          <a:ea typeface="Canva Sans Bold" panose="020B0803030501040103"/>
                          <a:cs typeface="Canva Sans Bold" panose="020B0803030501040103"/>
                          <a:sym typeface="Canva Sans Bold" panose="020B0803030501040103"/>
                        </a:rPr>
                        <a:t>Nhiệm vụ</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b="1">
                          <a:solidFill>
                            <a:srgbClr val="000000"/>
                          </a:solidFill>
                          <a:latin typeface="Canva Sans Bold" panose="020B0803030501040103"/>
                          <a:ea typeface="Canva Sans Bold" panose="020B0803030501040103"/>
                          <a:cs typeface="Canva Sans Bold" panose="020B0803030501040103"/>
                          <a:sym typeface="Canva Sans Bold" panose="020B0803030501040103"/>
                        </a:rPr>
                        <a:t>Đóng góp</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r>
              <a:tr h="708262">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1</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NGUYỄN MINH HUYỀN</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2311274</a:t>
                      </a:r>
                      <a:endParaRPr lang="en-US" sz="1100"/>
                    </a:p>
                  </a:txBody>
                  <a:tcPr marL="62634" marR="62634" marT="62634" marB="62634" anchor="t">
                    <a:lnL w="715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l">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Khối phát và khối thu </a:t>
                      </a:r>
                      <a:endParaRPr lang="en-US" sz="1100"/>
                    </a:p>
                    <a:p>
                      <a:pPr algn="l">
                        <a:lnSpc>
                          <a:spcPts val="1955"/>
                        </a:lnSpc>
                      </a:pPr>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100%</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r>
              <a:tr h="902792">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2</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DƯƠNG TIẾN DŨNG</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2012858</a:t>
                      </a:r>
                      <a:endParaRPr lang="en-US" sz="1100"/>
                    </a:p>
                  </a:txBody>
                  <a:tcPr marL="62634" marR="62634" marT="62634" marB="62634" anchor="t">
                    <a:lnL w="715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l">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Dải tần số trong bộ đàm,</a:t>
                      </a:r>
                      <a:endParaRPr lang="en-US" sz="1100"/>
                    </a:p>
                    <a:p>
                      <a:pPr algn="l">
                        <a:lnSpc>
                          <a:spcPts val="1955"/>
                        </a:lnSpc>
                      </a:pPr>
                      <a:r>
                        <a:rPr lang="en-US" sz="1395">
                          <a:solidFill>
                            <a:srgbClr val="000000"/>
                          </a:solidFill>
                          <a:latin typeface="Arimo" panose="020B0604020202020204"/>
                          <a:ea typeface="Arimo" panose="020B0604020202020204"/>
                          <a:cs typeface="Arimo" panose="020B0604020202020204"/>
                          <a:sym typeface="Arimo" panose="020B0604020202020204"/>
                        </a:rPr>
                        <a:t>nhiễu và các kỹ thuật khử nhiễu </a:t>
                      </a:r>
                      <a:endParaRPr lang="en-US" sz="1395">
                        <a:solidFill>
                          <a:srgbClr val="000000"/>
                        </a:solidFill>
                        <a:latin typeface="Arimo" panose="020B0604020202020204"/>
                        <a:ea typeface="Arimo" panose="020B0604020202020204"/>
                        <a:cs typeface="Arimo" panose="020B0604020202020204"/>
                        <a:sym typeface="Arimo" panose="020B0604020202020204"/>
                      </a:endParaRPr>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100%</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r>
              <a:tr h="668068">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3</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VŨ THÀNH ĐẠT</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2210728</a:t>
                      </a:r>
                      <a:endParaRPr lang="en-US" sz="1100"/>
                    </a:p>
                  </a:txBody>
                  <a:tcPr marL="62634" marR="62634" marT="62634" marB="62634" anchor="t">
                    <a:lnL w="715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l">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Tổng quan về bộ đàm, nguyên lý điều chế, giải điều chế FM</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100%</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r>
              <a:tr h="629182">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4</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ĐOÀN VŨ THANH THIÊN</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2313212</a:t>
                      </a:r>
                      <a:endParaRPr lang="en-US" sz="1100"/>
                    </a:p>
                  </a:txBody>
                  <a:tcPr marL="62634" marR="62634" marT="62634" marB="62634" anchor="t">
                    <a:lnL w="715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Mạch phần cứng</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100%</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r>
              <a:tr h="610929">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5</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NGUYỄN DUY HUỲNH </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2311283</a:t>
                      </a:r>
                      <a:endParaRPr lang="en-US" sz="1100"/>
                    </a:p>
                  </a:txBody>
                  <a:tcPr marL="62634" marR="62634" marT="62634" marB="62634" anchor="t">
                    <a:lnL w="715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Tổng hợp báo cáo</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80%</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r>
              <a:tr h="658524">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6</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LÊ HUY HOÀNG</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2311044</a:t>
                      </a:r>
                      <a:endParaRPr lang="en-US" sz="1100"/>
                    </a:p>
                  </a:txBody>
                  <a:tcPr marL="62634" marR="62634" marT="62634" marB="62634" anchor="t">
                    <a:lnL w="715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Ứng dụng thực tế </a:t>
                      </a:r>
                      <a:endParaRPr lang="en-US" sz="1100"/>
                    </a:p>
                    <a:p>
                      <a:pPr algn="ctr">
                        <a:lnSpc>
                          <a:spcPts val="1955"/>
                        </a:lnSpc>
                      </a:pPr>
                      <a:r>
                        <a:rPr lang="en-US" sz="1395">
                          <a:solidFill>
                            <a:srgbClr val="000000"/>
                          </a:solidFill>
                          <a:latin typeface="Arimo" panose="020B0604020202020204"/>
                          <a:ea typeface="Arimo" panose="020B0604020202020204"/>
                          <a:cs typeface="Arimo" panose="020B0604020202020204"/>
                          <a:sym typeface="Arimo" panose="020B0604020202020204"/>
                        </a:rPr>
                        <a:t> làm ppt lí thuyết</a:t>
                      </a:r>
                      <a:endParaRPr lang="en-US" sz="1395">
                        <a:solidFill>
                          <a:srgbClr val="000000"/>
                        </a:solidFill>
                        <a:latin typeface="Arimo" panose="020B0604020202020204"/>
                        <a:ea typeface="Arimo" panose="020B0604020202020204"/>
                        <a:cs typeface="Arimo" panose="020B0604020202020204"/>
                        <a:sym typeface="Arimo" panose="020B0604020202020204"/>
                      </a:endParaRPr>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100%</a:t>
                      </a:r>
                      <a:endParaRPr lang="en-US" sz="1100"/>
                    </a:p>
                  </a:txBody>
                  <a:tcPr marL="62634" marR="62634" marT="62634" marB="62634" anchor="t">
                    <a:lnL w="951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951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r>
              <a:tr h="541628">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7</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HOÀNG LÊ TRUNG KIÊN</a:t>
                      </a:r>
                      <a:endParaRPr lang="en-US" sz="1100"/>
                    </a:p>
                  </a:txBody>
                  <a:tcPr marL="62634" marR="62634" marT="62634" marB="62634" anchor="t">
                    <a:lnL w="7151" cap="flat" cmpd="sng" algn="ctr">
                      <a:solidFill>
                        <a:srgbClr val="000000"/>
                      </a:solidFill>
                      <a:prstDash val="solid"/>
                      <a:round/>
                      <a:headEnd type="none" w="med" len="med"/>
                      <a:tailEnd type="none" w="med" len="med"/>
                    </a:lnL>
                    <a:lnR w="715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150"/>
                        </a:lnSpc>
                        <a:defRPr/>
                      </a:pPr>
                      <a:r>
                        <a:rPr lang="en-US" sz="820">
                          <a:solidFill>
                            <a:srgbClr val="000000"/>
                          </a:solidFill>
                          <a:latin typeface="Canva Sans" panose="020B0803030501040103"/>
                          <a:ea typeface="Canva Sans" panose="020B0803030501040103"/>
                          <a:cs typeface="Canva Sans" panose="020B0803030501040103"/>
                          <a:sym typeface="Canva Sans" panose="020B0803030501040103"/>
                        </a:rPr>
                        <a:t>2311728</a:t>
                      </a:r>
                      <a:endParaRPr lang="en-US" sz="1100"/>
                    </a:p>
                  </a:txBody>
                  <a:tcPr marL="62634" marR="62634" marT="62634" marB="62634" anchor="t">
                    <a:lnL w="715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715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Mạch phần cứng</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c>
                  <a:txBody>
                    <a:bodyPr rtlCol="0"/>
                    <a:lstStyle/>
                    <a:p>
                      <a:pPr algn="ctr">
                        <a:lnSpc>
                          <a:spcPts val="1955"/>
                        </a:lnSpc>
                        <a:defRPr/>
                      </a:pPr>
                      <a:r>
                        <a:rPr lang="en-US" sz="1395">
                          <a:solidFill>
                            <a:srgbClr val="000000"/>
                          </a:solidFill>
                          <a:latin typeface="Arimo" panose="020B0604020202020204"/>
                          <a:ea typeface="Arimo" panose="020B0604020202020204"/>
                          <a:cs typeface="Arimo" panose="020B0604020202020204"/>
                          <a:sym typeface="Arimo" panose="020B0604020202020204"/>
                        </a:rPr>
                        <a:t>100%</a:t>
                      </a:r>
                      <a:endParaRPr lang="en-US" sz="1100"/>
                    </a:p>
                  </a:txBody>
                  <a:tcPr marL="62634" marR="62634" marT="62634" marB="62634" anchor="t">
                    <a:lnL w="9511" cap="flat" cmpd="sng" algn="ctr">
                      <a:solidFill>
                        <a:srgbClr val="000000"/>
                      </a:solidFill>
                      <a:prstDash val="solid"/>
                      <a:round/>
                      <a:headEnd type="none" w="med" len="med"/>
                      <a:tailEnd type="none" w="med" len="med"/>
                    </a:lnL>
                    <a:lnR w="9511" cap="flat" cmpd="sng" algn="ctr">
                      <a:solidFill>
                        <a:srgbClr val="000000"/>
                      </a:solidFill>
                      <a:prstDash val="solid"/>
                      <a:round/>
                      <a:headEnd type="none" w="med" len="med"/>
                      <a:tailEnd type="none" w="med" len="med"/>
                    </a:lnR>
                    <a:lnT w="7151" cap="flat" cmpd="sng" algn="ctr">
                      <a:solidFill>
                        <a:srgbClr val="000000"/>
                      </a:solidFill>
                      <a:prstDash val="solid"/>
                      <a:round/>
                      <a:headEnd type="none" w="med" len="med"/>
                      <a:tailEnd type="none" w="med" len="med"/>
                    </a:lnT>
                    <a:lnB w="9511"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56282" y="2117378"/>
            <a:ext cx="9479620" cy="6853179"/>
          </a:xfrm>
          <a:custGeom>
            <a:avLst/>
            <a:gdLst/>
            <a:ahLst/>
            <a:cxnLst/>
            <a:rect l="l" t="t" r="r" b="b"/>
            <a:pathLst>
              <a:path w="9479620" h="6853179">
                <a:moveTo>
                  <a:pt x="0" y="0"/>
                </a:moveTo>
                <a:lnTo>
                  <a:pt x="9479620" y="0"/>
                </a:lnTo>
                <a:lnTo>
                  <a:pt x="9479620" y="6853178"/>
                </a:lnTo>
                <a:lnTo>
                  <a:pt x="0" y="6853178"/>
                </a:lnTo>
                <a:lnTo>
                  <a:pt x="0" y="0"/>
                </a:lnTo>
                <a:close/>
              </a:path>
            </a:pathLst>
          </a:custGeom>
          <a:blipFill>
            <a:blip r:embed="rId1"/>
            <a:stretch>
              <a:fillRect/>
            </a:stretch>
          </a:blipFill>
        </p:spPr>
      </p:sp>
      <p:sp>
        <p:nvSpPr>
          <p:cNvPr id="3" name="TextBox 3"/>
          <p:cNvSpPr txBox="1"/>
          <p:nvPr/>
        </p:nvSpPr>
        <p:spPr>
          <a:xfrm>
            <a:off x="6891297" y="933450"/>
            <a:ext cx="3284934" cy="887095"/>
          </a:xfrm>
          <a:prstGeom prst="rect">
            <a:avLst/>
          </a:prstGeom>
        </p:spPr>
        <p:txBody>
          <a:bodyPr lIns="0" tIns="0" rIns="0" bIns="0" rtlCol="0" anchor="t">
            <a:spAutoFit/>
          </a:bodyPr>
          <a:lstStyle/>
          <a:p>
            <a:pPr algn="ctr">
              <a:lnSpc>
                <a:spcPts val="7280"/>
              </a:lnSpc>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KHỐI THU</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4" name="Freeform 4"/>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32335" y="933450"/>
            <a:ext cx="6202859" cy="887095"/>
          </a:xfrm>
          <a:prstGeom prst="rect">
            <a:avLst/>
          </a:prstGeom>
        </p:spPr>
        <p:txBody>
          <a:bodyPr lIns="0" tIns="0" rIns="0" bIns="0" rtlCol="0" anchor="t">
            <a:spAutoFit/>
          </a:bodyPr>
          <a:lstStyle/>
          <a:p>
            <a:pPr algn="ctr">
              <a:lnSpc>
                <a:spcPts val="7280"/>
              </a:lnSpc>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CHI TIẾT KHỐI THU</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3" name="TextBox 3"/>
          <p:cNvSpPr txBox="1"/>
          <p:nvPr/>
        </p:nvSpPr>
        <p:spPr>
          <a:xfrm>
            <a:off x="2125414" y="3085040"/>
            <a:ext cx="14037171" cy="2380615"/>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LNA NF t</a:t>
            </a:r>
            <a:r>
              <a:rPr lang="en-US" sz="3400">
                <a:solidFill>
                  <a:srgbClr val="000000"/>
                </a:solidFill>
                <a:latin typeface="Noto Sans" panose="020B0802040504020204"/>
                <a:ea typeface="Noto Sans" panose="020B0802040504020204"/>
                <a:cs typeface="Noto Sans" panose="020B0802040504020204"/>
                <a:sym typeface="Noto Sans" panose="020B0802040504020204"/>
              </a:rPr>
              <a:t>hấp (0.8–2 dB) quyết định độ nhạy</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SAW/BPF lọc nhiễu mạnh ngoài dải</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Dual conversion: IF1 (10.7/21.4 MHz) + IF2 (455 kHz) tăng chọn lọc</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Quadrature demod + AFC</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4" name="Freeform 4"/>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72840" y="2425419"/>
            <a:ext cx="4787059" cy="4544823"/>
          </a:xfrm>
          <a:custGeom>
            <a:avLst/>
            <a:gdLst/>
            <a:ahLst/>
            <a:cxnLst/>
            <a:rect l="l" t="t" r="r" b="b"/>
            <a:pathLst>
              <a:path w="4787059" h="4544823">
                <a:moveTo>
                  <a:pt x="0" y="0"/>
                </a:moveTo>
                <a:lnTo>
                  <a:pt x="4787059" y="0"/>
                </a:lnTo>
                <a:lnTo>
                  <a:pt x="4787059" y="4544822"/>
                </a:lnTo>
                <a:lnTo>
                  <a:pt x="0" y="4544822"/>
                </a:lnTo>
                <a:lnTo>
                  <a:pt x="0" y="0"/>
                </a:lnTo>
                <a:close/>
              </a:path>
            </a:pathLst>
          </a:custGeom>
          <a:blipFill>
            <a:blip r:embed="rId1"/>
            <a:stretch>
              <a:fillRect t="-4343" r="-796" b="-1825"/>
            </a:stretch>
          </a:blipFill>
        </p:spPr>
      </p:sp>
      <p:sp>
        <p:nvSpPr>
          <p:cNvPr id="3" name="TextBox 3"/>
          <p:cNvSpPr txBox="1"/>
          <p:nvPr/>
        </p:nvSpPr>
        <p:spPr>
          <a:xfrm>
            <a:off x="5407927" y="933450"/>
            <a:ext cx="6251674" cy="887095"/>
          </a:xfrm>
          <a:prstGeom prst="rect">
            <a:avLst/>
          </a:prstGeom>
        </p:spPr>
        <p:txBody>
          <a:bodyPr lIns="0" tIns="0" rIns="0" bIns="0" rtlCol="0" anchor="t">
            <a:spAutoFit/>
          </a:bodyPr>
          <a:lstStyle/>
          <a:p>
            <a:pPr algn="ctr">
              <a:lnSpc>
                <a:spcPts val="7280"/>
              </a:lnSpc>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Audio &amp; điều khiển</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4" name="TextBox 4"/>
          <p:cNvSpPr txBox="1"/>
          <p:nvPr/>
        </p:nvSpPr>
        <p:spPr>
          <a:xfrm>
            <a:off x="2431656" y="2759211"/>
            <a:ext cx="7513029" cy="2980690"/>
          </a:xfrm>
          <a:prstGeom prst="rect">
            <a:avLst/>
          </a:prstGeom>
        </p:spPr>
        <p:txBody>
          <a:bodyPr lIns="0" tIns="0" rIns="0" bIns="0" rtlCol="0" anchor="t">
            <a:spAutoFit/>
          </a:bodyPr>
          <a:lstStyle/>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De-emphasis khôi phục phổ âm tần</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RSSI → Squelch/CTCSS/DCS</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a:p>
            <a:pPr marL="734060" lvl="1" indent="-367030" algn="l">
              <a:lnSpc>
                <a:spcPts val="4760"/>
              </a:lnSpc>
              <a:buFont typeface="Arial" panose="020B0604020202020204"/>
              <a:buChar char="•"/>
            </a:pPr>
            <a:r>
              <a:rPr lang="en-US" sz="3400">
                <a:solidFill>
                  <a:srgbClr val="000000"/>
                </a:solidFill>
                <a:latin typeface="Noto Sans" panose="020B0802040504020204"/>
                <a:ea typeface="Noto Sans" panose="020B0802040504020204"/>
                <a:cs typeface="Noto Sans" panose="020B0802040504020204"/>
                <a:sym typeface="Noto Sans" panose="020B0802040504020204"/>
              </a:rPr>
              <a:t>Audio LPF + Audio Amplifier → Speaker 8Ω/16Ω</a:t>
            </a:r>
            <a:endParaRPr lang="en-US" sz="3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5" name="Freeform 5"/>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11015" y="933450"/>
            <a:ext cx="8045500" cy="887095"/>
          </a:xfrm>
          <a:prstGeom prst="rect">
            <a:avLst/>
          </a:prstGeom>
        </p:spPr>
        <p:txBody>
          <a:bodyPr lIns="0" tIns="0" rIns="0" bIns="0" rtlCol="0" anchor="t">
            <a:spAutoFit/>
          </a:bodyPr>
          <a:lstStyle/>
          <a:p>
            <a:pPr algn="ctr">
              <a:lnSpc>
                <a:spcPts val="7280"/>
              </a:lnSpc>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NGUYÊN LÍ ĐIỀU CHẾ FM</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3" name="TextBox 3"/>
          <p:cNvSpPr txBox="1"/>
          <p:nvPr/>
        </p:nvSpPr>
        <p:spPr>
          <a:xfrm>
            <a:off x="1571962" y="2471297"/>
            <a:ext cx="15687338" cy="5710183"/>
          </a:xfrm>
          <a:prstGeom prst="rect">
            <a:avLst/>
          </a:prstGeom>
        </p:spPr>
        <p:txBody>
          <a:bodyPr lIns="0" tIns="0" rIns="0" bIns="0" rtlCol="0" anchor="t">
            <a:spAutoFit/>
          </a:bodyPr>
          <a:lstStyle/>
          <a:p>
            <a:pPr marL="589280" lvl="1" indent="-294640" algn="l">
              <a:lnSpc>
                <a:spcPts val="3825"/>
              </a:lnSpc>
              <a:buFont typeface="Arial" panose="020B0604020202020204"/>
              <a:buChar char="•"/>
            </a:pPr>
            <a:r>
              <a:rPr lang="en-US" sz="2730" b="1">
                <a:solidFill>
                  <a:srgbClr val="000000"/>
                </a:solidFill>
                <a:latin typeface="Noto Sans Bold" panose="020B0802040504020204"/>
                <a:ea typeface="Noto Sans Bold" panose="020B0802040504020204"/>
                <a:cs typeface="Noto Sans Bold" panose="020B0802040504020204"/>
                <a:sym typeface="Noto Sans Bold" panose="020B0802040504020204"/>
              </a:rPr>
              <a:t>Vì sao cần điều chế?</a:t>
            </a:r>
            <a:endParaRPr lang="en-US" sz="273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89280" lvl="1" indent="-294640" algn="l">
              <a:lnSpc>
                <a:spcPts val="3825"/>
              </a:lnSpc>
              <a:buFont typeface="Arial" panose="020B0604020202020204"/>
              <a:buChar char="•"/>
            </a:pPr>
            <a:r>
              <a:rPr lang="en-US" sz="2730">
                <a:solidFill>
                  <a:srgbClr val="000000"/>
                </a:solidFill>
                <a:latin typeface="Noto Sans" panose="020B0802040504020204"/>
                <a:ea typeface="Noto Sans" panose="020B0802040504020204"/>
                <a:cs typeface="Noto Sans" panose="020B0802040504020204"/>
                <a:sym typeface="Noto Sans" panose="020B0802040504020204"/>
              </a:rPr>
              <a:t>Tín hiệu giọng nói (300 Hz – 3 kHz) quá thấ</a:t>
            </a:r>
            <a:r>
              <a:rPr lang="en-US" sz="2730">
                <a:solidFill>
                  <a:srgbClr val="000000"/>
                </a:solidFill>
                <a:latin typeface="Noto Sans" panose="020B0802040504020204"/>
                <a:ea typeface="Noto Sans" panose="020B0802040504020204"/>
                <a:cs typeface="Noto Sans" panose="020B0802040504020204"/>
                <a:sym typeface="Noto Sans" panose="020B0802040504020204"/>
              </a:rPr>
              <a:t>p, không truyền xa, dễ nhiễu, không thể ghép kênh.</a:t>
            </a:r>
            <a:endParaRPr lang="en-US" sz="2730">
              <a:solidFill>
                <a:srgbClr val="000000"/>
              </a:solidFill>
              <a:latin typeface="Noto Sans" panose="020B0802040504020204"/>
              <a:ea typeface="Noto Sans" panose="020B0802040504020204"/>
              <a:cs typeface="Noto Sans" panose="020B0802040504020204"/>
              <a:sym typeface="Noto Sans" panose="020B0802040504020204"/>
            </a:endParaRPr>
          </a:p>
          <a:p>
            <a:pPr marL="589280" lvl="1" indent="-294640" algn="l">
              <a:lnSpc>
                <a:spcPts val="3825"/>
              </a:lnSpc>
              <a:buFont typeface="Arial" panose="020B0604020202020204"/>
              <a:buChar char="•"/>
            </a:pPr>
            <a:r>
              <a:rPr lang="en-US" sz="2730" b="1">
                <a:solidFill>
                  <a:srgbClr val="000000"/>
                </a:solidFill>
                <a:latin typeface="Noto Sans Bold" panose="020B0802040504020204"/>
                <a:ea typeface="Noto Sans Bold" panose="020B0802040504020204"/>
                <a:cs typeface="Noto Sans Bold" panose="020B0802040504020204"/>
                <a:sym typeface="Noto Sans Bold" panose="020B0802040504020204"/>
              </a:rPr>
              <a:t>Loại điều chế dùng trong bộ đàm</a:t>
            </a:r>
            <a:endParaRPr lang="en-US" sz="273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89280" lvl="1" indent="-294640" algn="l">
              <a:lnSpc>
                <a:spcPts val="3825"/>
              </a:lnSpc>
              <a:buFont typeface="Arial" panose="020B0604020202020204"/>
              <a:buChar char="•"/>
            </a:pPr>
            <a:r>
              <a:rPr lang="en-US" sz="2730">
                <a:solidFill>
                  <a:srgbClr val="000000"/>
                </a:solidFill>
                <a:latin typeface="Noto Sans" panose="020B0802040504020204"/>
                <a:ea typeface="Noto Sans" panose="020B0802040504020204"/>
                <a:cs typeface="Noto Sans" panose="020B0802040504020204"/>
                <a:sym typeface="Noto Sans" panose="020B0802040504020204"/>
              </a:rPr>
              <a:t>Bộ đàm analog hiện nay hầu hết dùng FM (ổn định, chống nhiễu tốt hơn AM).</a:t>
            </a:r>
            <a:endParaRPr lang="en-US" sz="2730">
              <a:solidFill>
                <a:srgbClr val="000000"/>
              </a:solidFill>
              <a:latin typeface="Noto Sans" panose="020B0802040504020204"/>
              <a:ea typeface="Noto Sans" panose="020B0802040504020204"/>
              <a:cs typeface="Noto Sans" panose="020B0802040504020204"/>
              <a:sym typeface="Noto Sans" panose="020B0802040504020204"/>
            </a:endParaRPr>
          </a:p>
          <a:p>
            <a:pPr marL="589280" lvl="1" indent="-294640" algn="l">
              <a:lnSpc>
                <a:spcPts val="3825"/>
              </a:lnSpc>
              <a:buFont typeface="Arial" panose="020B0604020202020204"/>
              <a:buChar char="•"/>
            </a:pPr>
            <a:r>
              <a:rPr lang="en-US" sz="2730" b="1">
                <a:solidFill>
                  <a:srgbClr val="000000"/>
                </a:solidFill>
                <a:latin typeface="Noto Sans Bold" panose="020B0802040504020204"/>
                <a:ea typeface="Noto Sans Bold" panose="020B0802040504020204"/>
                <a:cs typeface="Noto Sans Bold" panose="020B0802040504020204"/>
                <a:sym typeface="Noto Sans Bold" panose="020B0802040504020204"/>
              </a:rPr>
              <a:t>Khái niệm điề</a:t>
            </a:r>
            <a:r>
              <a:rPr lang="en-US" sz="2730" b="1">
                <a:solidFill>
                  <a:srgbClr val="000000"/>
                </a:solidFill>
                <a:latin typeface="Noto Sans Bold" panose="020B0802040504020204"/>
                <a:ea typeface="Noto Sans Bold" panose="020B0802040504020204"/>
                <a:cs typeface="Noto Sans Bold" panose="020B0802040504020204"/>
                <a:sym typeface="Noto Sans Bold" panose="020B0802040504020204"/>
              </a:rPr>
              <a:t>u chế FM</a:t>
            </a:r>
            <a:endParaRPr lang="en-US" sz="273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89280" lvl="1" indent="-294640" algn="l">
              <a:lnSpc>
                <a:spcPts val="3825"/>
              </a:lnSpc>
              <a:buFont typeface="Arial" panose="020B0604020202020204"/>
              <a:buChar char="•"/>
            </a:pPr>
            <a:r>
              <a:rPr lang="en-US" sz="2730">
                <a:solidFill>
                  <a:srgbClr val="000000"/>
                </a:solidFill>
                <a:latin typeface="Noto Sans" panose="020B0802040504020204"/>
                <a:ea typeface="Noto Sans" panose="020B0802040504020204"/>
                <a:cs typeface="Noto Sans" panose="020B0802040504020204"/>
                <a:sym typeface="Noto Sans" panose="020B0802040504020204"/>
              </a:rPr>
              <a:t>FM: thay đổi tần số của sóng mang theo biên độ tín hiệu âm thanh.</a:t>
            </a:r>
            <a:endParaRPr lang="en-US" sz="2730">
              <a:solidFill>
                <a:srgbClr val="000000"/>
              </a:solidFill>
              <a:latin typeface="Noto Sans" panose="020B0802040504020204"/>
              <a:ea typeface="Noto Sans" panose="020B0802040504020204"/>
              <a:cs typeface="Noto Sans" panose="020B0802040504020204"/>
              <a:sym typeface="Noto Sans" panose="020B0802040504020204"/>
            </a:endParaRPr>
          </a:p>
          <a:p>
            <a:pPr marL="589280" lvl="1" indent="-294640" algn="l">
              <a:lnSpc>
                <a:spcPts val="3825"/>
              </a:lnSpc>
              <a:buFont typeface="Arial" panose="020B0604020202020204"/>
              <a:buChar char="•"/>
            </a:pPr>
            <a:r>
              <a:rPr lang="en-US" sz="2730">
                <a:solidFill>
                  <a:srgbClr val="000000"/>
                </a:solidFill>
                <a:latin typeface="Noto Sans" panose="020B0802040504020204"/>
                <a:ea typeface="Noto Sans" panose="020B0802040504020204"/>
                <a:cs typeface="Noto Sans" panose="020B0802040504020204"/>
                <a:sym typeface="Noto Sans" panose="020B0802040504020204"/>
              </a:rPr>
              <a:t>Biên độ sóng mang không đổi.</a:t>
            </a:r>
            <a:endParaRPr lang="en-US" sz="2730">
              <a:solidFill>
                <a:srgbClr val="000000"/>
              </a:solidFill>
              <a:latin typeface="Noto Sans" panose="020B0802040504020204"/>
              <a:ea typeface="Noto Sans" panose="020B0802040504020204"/>
              <a:cs typeface="Noto Sans" panose="020B0802040504020204"/>
              <a:sym typeface="Noto Sans" panose="020B0802040504020204"/>
            </a:endParaRPr>
          </a:p>
          <a:p>
            <a:pPr marL="589280" lvl="1" indent="-294640" algn="l">
              <a:lnSpc>
                <a:spcPts val="3825"/>
              </a:lnSpc>
              <a:buFont typeface="Arial" panose="020B0604020202020204"/>
              <a:buChar char="•"/>
            </a:pPr>
            <a:r>
              <a:rPr lang="en-US" sz="2730">
                <a:solidFill>
                  <a:srgbClr val="000000"/>
                </a:solidFill>
                <a:latin typeface="Noto Sans" panose="020B0802040504020204"/>
                <a:ea typeface="Noto Sans" panose="020B0802040504020204"/>
                <a:cs typeface="Noto Sans" panose="020B0802040504020204"/>
                <a:sym typeface="Noto Sans" panose="020B0802040504020204"/>
              </a:rPr>
              <a:t>Khi tiếng nói lớn → tần số lệch xa hơn khỏi Fc.</a:t>
            </a:r>
            <a:endParaRPr lang="en-US" sz="2730">
              <a:solidFill>
                <a:srgbClr val="000000"/>
              </a:solidFill>
              <a:latin typeface="Noto Sans" panose="020B0802040504020204"/>
              <a:ea typeface="Noto Sans" panose="020B0802040504020204"/>
              <a:cs typeface="Noto Sans" panose="020B0802040504020204"/>
              <a:sym typeface="Noto Sans" panose="020B0802040504020204"/>
            </a:endParaRPr>
          </a:p>
          <a:p>
            <a:pPr marL="589280" lvl="1" indent="-294640" algn="l">
              <a:lnSpc>
                <a:spcPts val="3825"/>
              </a:lnSpc>
              <a:buFont typeface="Arial" panose="020B0604020202020204"/>
              <a:buChar char="•"/>
            </a:pPr>
            <a:r>
              <a:rPr lang="en-US" sz="2730">
                <a:solidFill>
                  <a:srgbClr val="000000"/>
                </a:solidFill>
                <a:latin typeface="Noto Sans" panose="020B0802040504020204"/>
                <a:ea typeface="Noto Sans" panose="020B0802040504020204"/>
                <a:cs typeface="Noto Sans" panose="020B0802040504020204"/>
                <a:sym typeface="Noto Sans" panose="020B0802040504020204"/>
              </a:rPr>
              <a:t>Khi tiếng nói nhỏ → tần số lệch ít.</a:t>
            </a:r>
            <a:endParaRPr lang="en-US" sz="2730">
              <a:solidFill>
                <a:srgbClr val="000000"/>
              </a:solidFill>
              <a:latin typeface="Noto Sans" panose="020B0802040504020204"/>
              <a:ea typeface="Noto Sans" panose="020B0802040504020204"/>
              <a:cs typeface="Noto Sans" panose="020B0802040504020204"/>
              <a:sym typeface="Noto Sans" panose="020B0802040504020204"/>
            </a:endParaRPr>
          </a:p>
          <a:p>
            <a:pPr marL="589280" lvl="1" indent="-294640" algn="l">
              <a:lnSpc>
                <a:spcPts val="3825"/>
              </a:lnSpc>
              <a:buFont typeface="Arial" panose="020B0604020202020204"/>
              <a:buChar char="•"/>
            </a:pPr>
            <a:r>
              <a:rPr lang="en-US" sz="2730" b="1">
                <a:solidFill>
                  <a:srgbClr val="000000"/>
                </a:solidFill>
                <a:latin typeface="Noto Sans Bold" panose="020B0802040504020204"/>
                <a:ea typeface="Noto Sans Bold" panose="020B0802040504020204"/>
                <a:cs typeface="Noto Sans Bold" panose="020B0802040504020204"/>
                <a:sym typeface="Noto Sans Bold" panose="020B0802040504020204"/>
              </a:rPr>
              <a:t>Thực hiện điều chế FM</a:t>
            </a:r>
            <a:endParaRPr lang="en-US" sz="273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89280" lvl="1" indent="-294640" algn="l">
              <a:lnSpc>
                <a:spcPts val="3825"/>
              </a:lnSpc>
              <a:buFont typeface="Arial" panose="020B0604020202020204"/>
              <a:buChar char="•"/>
            </a:pPr>
            <a:r>
              <a:rPr lang="en-US" sz="2730">
                <a:solidFill>
                  <a:srgbClr val="000000"/>
                </a:solidFill>
                <a:latin typeface="Noto Sans" panose="020B0802040504020204"/>
                <a:ea typeface="Noto Sans" panose="020B0802040504020204"/>
                <a:cs typeface="Noto Sans" panose="020B0802040504020204"/>
                <a:sym typeface="Noto Sans" panose="020B0802040504020204"/>
              </a:rPr>
              <a:t>Dùng mạch điều chế trực tiếp (LC/VCO).</a:t>
            </a:r>
            <a:endParaRPr lang="en-US" sz="273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4" name="Freeform 4"/>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01315" y="933450"/>
            <a:ext cx="9664898" cy="887095"/>
          </a:xfrm>
          <a:prstGeom prst="rect">
            <a:avLst/>
          </a:prstGeom>
        </p:spPr>
        <p:txBody>
          <a:bodyPr lIns="0" tIns="0" rIns="0" bIns="0" rtlCol="0" anchor="t">
            <a:spAutoFit/>
          </a:bodyPr>
          <a:lstStyle/>
          <a:p>
            <a:pPr algn="ctr">
              <a:lnSpc>
                <a:spcPts val="7280"/>
              </a:lnSpc>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NGUYÊN LÍ GIẢI ĐIỀU CHẾ FM</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3" name="TextBox 3"/>
          <p:cNvSpPr txBox="1"/>
          <p:nvPr/>
        </p:nvSpPr>
        <p:spPr>
          <a:xfrm>
            <a:off x="1840994" y="2202630"/>
            <a:ext cx="15212356" cy="6463876"/>
          </a:xfrm>
          <a:prstGeom prst="rect">
            <a:avLst/>
          </a:prstGeom>
        </p:spPr>
        <p:txBody>
          <a:bodyPr lIns="0" tIns="0" rIns="0" bIns="0" rtlCol="0" anchor="t">
            <a:spAutoFit/>
          </a:bodyPr>
          <a:lstStyle/>
          <a:p>
            <a:pPr marL="571500" lvl="1" indent="-285750" algn="l">
              <a:lnSpc>
                <a:spcPts val="3705"/>
              </a:lnSpc>
              <a:buFont typeface="Arial" panose="020B0604020202020204"/>
              <a:buChar char="•"/>
            </a:pPr>
            <a:r>
              <a:rPr lang="en-US" sz="2650" b="1">
                <a:solidFill>
                  <a:srgbClr val="000000"/>
                </a:solidFill>
                <a:latin typeface="Noto Sans Bold" panose="020B0802040504020204"/>
                <a:ea typeface="Noto Sans Bold" panose="020B0802040504020204"/>
                <a:cs typeface="Noto Sans Bold" panose="020B0802040504020204"/>
                <a:sym typeface="Noto Sans Bold" panose="020B0802040504020204"/>
              </a:rPr>
              <a:t>Nhiệm vụ</a:t>
            </a:r>
            <a:endParaRPr lang="en-US" sz="265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71500" lvl="1" indent="-285750" algn="l">
              <a:lnSpc>
                <a:spcPts val="3705"/>
              </a:lnSpc>
              <a:buFont typeface="Arial" panose="020B0604020202020204"/>
              <a:buChar char="•"/>
            </a:pPr>
            <a:r>
              <a:rPr lang="en-US" sz="2650">
                <a:solidFill>
                  <a:srgbClr val="000000"/>
                </a:solidFill>
                <a:latin typeface="Noto Sans" panose="020B0802040504020204"/>
                <a:ea typeface="Noto Sans" panose="020B0802040504020204"/>
                <a:cs typeface="Noto Sans" panose="020B0802040504020204"/>
                <a:sym typeface="Noto Sans" panose="020B0802040504020204"/>
              </a:rPr>
              <a:t>Khôi phục lại</a:t>
            </a:r>
            <a:r>
              <a:rPr lang="en-US" sz="2650">
                <a:solidFill>
                  <a:srgbClr val="000000"/>
                </a:solidFill>
                <a:latin typeface="Noto Sans" panose="020B0802040504020204"/>
                <a:ea typeface="Noto Sans" panose="020B0802040504020204"/>
                <a:cs typeface="Noto Sans" panose="020B0802040504020204"/>
                <a:sym typeface="Noto Sans" panose="020B0802040504020204"/>
              </a:rPr>
              <a:t> tín hiệu âm thanh ban đầu từ</a:t>
            </a:r>
            <a:r>
              <a:rPr lang="en-US" sz="2650">
                <a:solidFill>
                  <a:srgbClr val="000000"/>
                </a:solidFill>
                <a:latin typeface="Noto Sans" panose="020B0802040504020204"/>
                <a:ea typeface="Noto Sans" panose="020B0802040504020204"/>
                <a:cs typeface="Noto Sans" panose="020B0802040504020204"/>
                <a:sym typeface="Noto Sans" panose="020B0802040504020204"/>
              </a:rPr>
              <a:t> sóng mang FM.</a:t>
            </a:r>
            <a:endParaRPr lang="en-US" sz="2650">
              <a:solidFill>
                <a:srgbClr val="000000"/>
              </a:solidFill>
              <a:latin typeface="Noto Sans" panose="020B0802040504020204"/>
              <a:ea typeface="Noto Sans" panose="020B0802040504020204"/>
              <a:cs typeface="Noto Sans" panose="020B0802040504020204"/>
              <a:sym typeface="Noto Sans" panose="020B0802040504020204"/>
            </a:endParaRPr>
          </a:p>
          <a:p>
            <a:pPr marL="571500" lvl="1" indent="-285750" algn="l">
              <a:lnSpc>
                <a:spcPts val="3705"/>
              </a:lnSpc>
              <a:buFont typeface="Arial" panose="020B0604020202020204"/>
              <a:buChar char="•"/>
            </a:pPr>
            <a:r>
              <a:rPr lang="en-US" sz="2650">
                <a:solidFill>
                  <a:srgbClr val="000000"/>
                </a:solidFill>
                <a:latin typeface="Noto Sans" panose="020B0802040504020204"/>
                <a:ea typeface="Noto Sans" panose="020B0802040504020204"/>
                <a:cs typeface="Noto Sans" panose="020B0802040504020204"/>
                <a:sym typeface="Noto Sans" panose="020B0802040504020204"/>
              </a:rPr>
              <a:t>Vì thông tin được mã hóa trong sự thay đổi tần số, bộ giải điều chế phả</a:t>
            </a:r>
            <a:r>
              <a:rPr lang="en-US" sz="2650">
                <a:solidFill>
                  <a:srgbClr val="000000"/>
                </a:solidFill>
                <a:latin typeface="Noto Sans" panose="020B0802040504020204"/>
                <a:ea typeface="Noto Sans" panose="020B0802040504020204"/>
                <a:cs typeface="Noto Sans" panose="020B0802040504020204"/>
                <a:sym typeface="Noto Sans" panose="020B0802040504020204"/>
              </a:rPr>
              <a:t>i đổi sự thay đổi tần số → điện áp biến thiên theo biên độ.</a:t>
            </a:r>
            <a:endParaRPr lang="en-US" sz="2650">
              <a:solidFill>
                <a:srgbClr val="000000"/>
              </a:solidFill>
              <a:latin typeface="Noto Sans" panose="020B0802040504020204"/>
              <a:ea typeface="Noto Sans" panose="020B0802040504020204"/>
              <a:cs typeface="Noto Sans" panose="020B0802040504020204"/>
              <a:sym typeface="Noto Sans" panose="020B0802040504020204"/>
            </a:endParaRPr>
          </a:p>
          <a:p>
            <a:pPr marL="571500" lvl="1" indent="-285750" algn="l">
              <a:lnSpc>
                <a:spcPts val="3705"/>
              </a:lnSpc>
              <a:buFont typeface="Arial" panose="020B0604020202020204"/>
              <a:buChar char="•"/>
            </a:pPr>
            <a:r>
              <a:rPr lang="en-US" sz="2650" b="1">
                <a:solidFill>
                  <a:srgbClr val="000000"/>
                </a:solidFill>
                <a:latin typeface="Noto Sans Bold" panose="020B0802040504020204"/>
                <a:ea typeface="Noto Sans Bold" panose="020B0802040504020204"/>
                <a:cs typeface="Noto Sans Bold" panose="020B0802040504020204"/>
                <a:sym typeface="Noto Sans Bold" panose="020B0802040504020204"/>
              </a:rPr>
              <a:t>Các phương p</a:t>
            </a:r>
            <a:r>
              <a:rPr lang="en-US" sz="2650" b="1">
                <a:solidFill>
                  <a:srgbClr val="000000"/>
                </a:solidFill>
                <a:latin typeface="Noto Sans Bold" panose="020B0802040504020204"/>
                <a:ea typeface="Noto Sans Bold" panose="020B0802040504020204"/>
                <a:cs typeface="Noto Sans Bold" panose="020B0802040504020204"/>
                <a:sym typeface="Noto Sans Bold" panose="020B0802040504020204"/>
              </a:rPr>
              <a:t>háp giải điề</a:t>
            </a:r>
            <a:r>
              <a:rPr lang="en-US" sz="2650" b="1">
                <a:solidFill>
                  <a:srgbClr val="000000"/>
                </a:solidFill>
                <a:latin typeface="Noto Sans Bold" panose="020B0802040504020204"/>
                <a:ea typeface="Noto Sans Bold" panose="020B0802040504020204"/>
                <a:cs typeface="Noto Sans Bold" panose="020B0802040504020204"/>
                <a:sym typeface="Noto Sans Bold" panose="020B0802040504020204"/>
              </a:rPr>
              <a:t>u chế FM</a:t>
            </a:r>
            <a:endParaRPr lang="en-US" sz="265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71500" lvl="1" indent="-285750" algn="l">
              <a:lnSpc>
                <a:spcPts val="3705"/>
              </a:lnSpc>
              <a:buFont typeface="Arial" panose="020B0604020202020204"/>
              <a:buChar char="•"/>
            </a:pPr>
            <a:r>
              <a:rPr lang="en-US" sz="2650">
                <a:solidFill>
                  <a:srgbClr val="000000"/>
                </a:solidFill>
                <a:latin typeface="Noto Sans" panose="020B0802040504020204"/>
                <a:ea typeface="Noto Sans" panose="020B0802040504020204"/>
                <a:cs typeface="Noto Sans" panose="020B0802040504020204"/>
                <a:sym typeface="Noto Sans" panose="020B0802040504020204"/>
              </a:rPr>
              <a:t>Foster–Seeley Discriminator</a:t>
            </a:r>
            <a:endParaRPr lang="en-US" sz="2650">
              <a:solidFill>
                <a:srgbClr val="000000"/>
              </a:solidFill>
              <a:latin typeface="Noto Sans" panose="020B0802040504020204"/>
              <a:ea typeface="Noto Sans" panose="020B0802040504020204"/>
              <a:cs typeface="Noto Sans" panose="020B0802040504020204"/>
              <a:sym typeface="Noto Sans" panose="020B0802040504020204"/>
            </a:endParaRPr>
          </a:p>
          <a:p>
            <a:pPr marL="571500" lvl="1" indent="-285750" algn="l">
              <a:lnSpc>
                <a:spcPts val="3705"/>
              </a:lnSpc>
              <a:buFont typeface="Arial" panose="020B0604020202020204"/>
              <a:buChar char="•"/>
            </a:pPr>
            <a:r>
              <a:rPr lang="en-US" sz="2650">
                <a:solidFill>
                  <a:srgbClr val="000000"/>
                </a:solidFill>
                <a:latin typeface="Noto Sans" panose="020B0802040504020204"/>
                <a:ea typeface="Noto Sans" panose="020B0802040504020204"/>
                <a:cs typeface="Noto Sans" panose="020B0802040504020204"/>
                <a:sym typeface="Noto Sans" panose="020B0802040504020204"/>
              </a:rPr>
              <a:t>Ratio Detector (tách sóng tỷ lệ)</a:t>
            </a:r>
            <a:endParaRPr lang="en-US" sz="2650">
              <a:solidFill>
                <a:srgbClr val="000000"/>
              </a:solidFill>
              <a:latin typeface="Noto Sans" panose="020B0802040504020204"/>
              <a:ea typeface="Noto Sans" panose="020B0802040504020204"/>
              <a:cs typeface="Noto Sans" panose="020B0802040504020204"/>
              <a:sym typeface="Noto Sans" panose="020B0802040504020204"/>
            </a:endParaRPr>
          </a:p>
          <a:p>
            <a:pPr marL="571500" lvl="1" indent="-285750" algn="l">
              <a:lnSpc>
                <a:spcPts val="3705"/>
              </a:lnSpc>
              <a:buFont typeface="Arial" panose="020B0604020202020204"/>
              <a:buChar char="•"/>
            </a:pPr>
            <a:r>
              <a:rPr lang="en-US" sz="2650" b="1">
                <a:solidFill>
                  <a:srgbClr val="000000"/>
                </a:solidFill>
                <a:latin typeface="Noto Sans Bold" panose="020B0802040504020204"/>
                <a:ea typeface="Noto Sans Bold" panose="020B0802040504020204"/>
                <a:cs typeface="Noto Sans Bold" panose="020B0802040504020204"/>
                <a:sym typeface="Noto Sans Bold" panose="020B0802040504020204"/>
              </a:rPr>
              <a:t> Các</a:t>
            </a:r>
            <a:r>
              <a:rPr lang="en-US" sz="2650" b="1">
                <a:solidFill>
                  <a:srgbClr val="000000"/>
                </a:solidFill>
                <a:latin typeface="Noto Sans Bold" panose="020B0802040504020204"/>
                <a:ea typeface="Noto Sans Bold" panose="020B0802040504020204"/>
                <a:cs typeface="Noto Sans Bold" panose="020B0802040504020204"/>
                <a:sym typeface="Noto Sans Bold" panose="020B0802040504020204"/>
              </a:rPr>
              <a:t> kỹ thuật hiện đại</a:t>
            </a:r>
            <a:endParaRPr lang="en-US" sz="265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71500" lvl="1" indent="-285750" algn="l">
              <a:lnSpc>
                <a:spcPts val="3705"/>
              </a:lnSpc>
              <a:buFont typeface="Arial" panose="020B0604020202020204"/>
              <a:buChar char="•"/>
            </a:pPr>
            <a:r>
              <a:rPr lang="en-US" sz="2650">
                <a:solidFill>
                  <a:srgbClr val="000000"/>
                </a:solidFill>
                <a:latin typeface="Noto Sans" panose="020B0802040504020204"/>
                <a:ea typeface="Noto Sans" panose="020B0802040504020204"/>
                <a:cs typeface="Noto Sans" panose="020B0802040504020204"/>
                <a:sym typeface="Noto Sans" panose="020B0802040504020204"/>
              </a:rPr>
              <a:t>Pulse-averaging Discriminator</a:t>
            </a:r>
            <a:endParaRPr lang="en-US" sz="2650">
              <a:solidFill>
                <a:srgbClr val="000000"/>
              </a:solidFill>
              <a:latin typeface="Noto Sans" panose="020B0802040504020204"/>
              <a:ea typeface="Noto Sans" panose="020B0802040504020204"/>
              <a:cs typeface="Noto Sans" panose="020B0802040504020204"/>
              <a:sym typeface="Noto Sans" panose="020B0802040504020204"/>
            </a:endParaRPr>
          </a:p>
          <a:p>
            <a:pPr marL="571500" lvl="1" indent="-285750" algn="l">
              <a:lnSpc>
                <a:spcPts val="3705"/>
              </a:lnSpc>
              <a:buFont typeface="Arial" panose="020B0604020202020204"/>
              <a:buChar char="•"/>
            </a:pPr>
            <a:r>
              <a:rPr lang="en-US" sz="2650">
                <a:solidFill>
                  <a:srgbClr val="000000"/>
                </a:solidFill>
                <a:latin typeface="Noto Sans" panose="020B0802040504020204"/>
                <a:ea typeface="Noto Sans" panose="020B0802040504020204"/>
                <a:cs typeface="Noto Sans" panose="020B0802040504020204"/>
                <a:sym typeface="Noto Sans" panose="020B0802040504020204"/>
              </a:rPr>
              <a:t>Quadrature Detector (tách sóng vuông pha)</a:t>
            </a:r>
            <a:endParaRPr lang="en-US" sz="2650">
              <a:solidFill>
                <a:srgbClr val="000000"/>
              </a:solidFill>
              <a:latin typeface="Noto Sans" panose="020B0802040504020204"/>
              <a:ea typeface="Noto Sans" panose="020B0802040504020204"/>
              <a:cs typeface="Noto Sans" panose="020B0802040504020204"/>
              <a:sym typeface="Noto Sans" panose="020B0802040504020204"/>
            </a:endParaRPr>
          </a:p>
          <a:p>
            <a:pPr marL="571500" lvl="1" indent="-285750" algn="l">
              <a:lnSpc>
                <a:spcPts val="3705"/>
              </a:lnSpc>
              <a:buFont typeface="Arial" panose="020B0604020202020204"/>
              <a:buChar char="•"/>
            </a:pPr>
            <a:r>
              <a:rPr lang="en-US" sz="2650">
                <a:solidFill>
                  <a:srgbClr val="000000"/>
                </a:solidFill>
                <a:latin typeface="Noto Sans" panose="020B0802040504020204"/>
                <a:ea typeface="Noto Sans" panose="020B0802040504020204"/>
                <a:cs typeface="Noto Sans" panose="020B0802040504020204"/>
                <a:sym typeface="Noto Sans" panose="020B0802040504020204"/>
              </a:rPr>
              <a:t>PLL Demodulation (phổ biến): PLL khóa pha với tín hiệu cao tần, điện áp điều khiển của PLL chính là tín hiệu âm đã được giải điều chế.</a:t>
            </a:r>
            <a:endParaRPr lang="en-US" sz="2650">
              <a:solidFill>
                <a:srgbClr val="000000"/>
              </a:solidFill>
              <a:latin typeface="Noto Sans" panose="020B0802040504020204"/>
              <a:ea typeface="Noto Sans" panose="020B0802040504020204"/>
              <a:cs typeface="Noto Sans" panose="020B0802040504020204"/>
              <a:sym typeface="Noto Sans" panose="020B0802040504020204"/>
            </a:endParaRPr>
          </a:p>
          <a:p>
            <a:pPr marL="571500" lvl="1" indent="-285750" algn="l">
              <a:lnSpc>
                <a:spcPts val="3705"/>
              </a:lnSpc>
              <a:buFont typeface="Arial" panose="020B0604020202020204"/>
              <a:buChar char="•"/>
            </a:pPr>
            <a:r>
              <a:rPr lang="en-US" sz="2650" b="1">
                <a:solidFill>
                  <a:srgbClr val="000000"/>
                </a:solidFill>
                <a:latin typeface="Noto Sans Bold" panose="020B0802040504020204"/>
                <a:ea typeface="Noto Sans Bold" panose="020B0802040504020204"/>
                <a:cs typeface="Noto Sans Bold" panose="020B0802040504020204"/>
                <a:sym typeface="Noto Sans Bold" panose="020B0802040504020204"/>
              </a:rPr>
              <a:t> Hoàn tất quá trình</a:t>
            </a:r>
            <a:endParaRPr lang="en-US" sz="265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71500" lvl="1" indent="-285750" algn="l">
              <a:lnSpc>
                <a:spcPts val="3705"/>
              </a:lnSpc>
              <a:buFont typeface="Arial" panose="020B0604020202020204"/>
              <a:buChar char="•"/>
            </a:pPr>
            <a:r>
              <a:rPr lang="en-US" sz="2650">
                <a:solidFill>
                  <a:srgbClr val="000000"/>
                </a:solidFill>
                <a:latin typeface="Noto Sans" panose="020B0802040504020204"/>
                <a:ea typeface="Noto Sans" panose="020B0802040504020204"/>
                <a:cs typeface="Noto Sans" panose="020B0802040504020204"/>
                <a:sym typeface="Noto Sans" panose="020B0802040504020204"/>
              </a:rPr>
              <a:t>Tín hiệu sau giải điều chế → qua de-emphasis, lọc, khuếch đại → đưa ra loa.</a:t>
            </a:r>
            <a:endParaRPr lang="en-US" sz="265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4" name="Freeform 4"/>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864149" y="2303171"/>
            <a:ext cx="7203557" cy="5680658"/>
          </a:xfrm>
          <a:custGeom>
            <a:avLst/>
            <a:gdLst/>
            <a:ahLst/>
            <a:cxnLst/>
            <a:rect l="l" t="t" r="r" b="b"/>
            <a:pathLst>
              <a:path w="7203557" h="5680658">
                <a:moveTo>
                  <a:pt x="0" y="0"/>
                </a:moveTo>
                <a:lnTo>
                  <a:pt x="7203557" y="0"/>
                </a:lnTo>
                <a:lnTo>
                  <a:pt x="7203557" y="5680658"/>
                </a:lnTo>
                <a:lnTo>
                  <a:pt x="0" y="5680658"/>
                </a:lnTo>
                <a:lnTo>
                  <a:pt x="0" y="0"/>
                </a:lnTo>
                <a:close/>
              </a:path>
            </a:pathLst>
          </a:custGeom>
          <a:blipFill>
            <a:blip r:embed="rId1"/>
            <a:stretch>
              <a:fillRect/>
            </a:stretch>
          </a:blipFill>
        </p:spPr>
      </p:sp>
      <p:sp>
        <p:nvSpPr>
          <p:cNvPr id="3" name="TextBox 3"/>
          <p:cNvSpPr txBox="1"/>
          <p:nvPr/>
        </p:nvSpPr>
        <p:spPr>
          <a:xfrm>
            <a:off x="3435657" y="735581"/>
            <a:ext cx="11416687" cy="887095"/>
          </a:xfrm>
          <a:prstGeom prst="rect">
            <a:avLst/>
          </a:prstGeom>
        </p:spPr>
        <p:txBody>
          <a:bodyPr lIns="0" tIns="0" rIns="0" bIns="0" rtlCol="0" anchor="t">
            <a:spAutoFit/>
          </a:bodyPr>
          <a:lstStyle/>
          <a:p>
            <a:pPr algn="ctr">
              <a:lnSpc>
                <a:spcPts val="7280"/>
              </a:lnSpc>
              <a:spcBef>
                <a:spcPct val="0"/>
              </a:spcBef>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DẢI TẦN SỬ DỤNG TRONG BỘ ĐÀM</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4" name="TextBox 4"/>
          <p:cNvSpPr txBox="1"/>
          <p:nvPr/>
        </p:nvSpPr>
        <p:spPr>
          <a:xfrm>
            <a:off x="0" y="2902195"/>
            <a:ext cx="9671068" cy="2869744"/>
          </a:xfrm>
          <a:prstGeom prst="rect">
            <a:avLst/>
          </a:prstGeom>
        </p:spPr>
        <p:txBody>
          <a:bodyPr lIns="0" tIns="0" rIns="0" bIns="0" rtlCol="0" anchor="t">
            <a:spAutoFit/>
          </a:bodyPr>
          <a:lstStyle/>
          <a:p>
            <a:pPr algn="ctr">
              <a:lnSpc>
                <a:spcPts val="4740"/>
              </a:lnSpc>
              <a:spcBef>
                <a:spcPct val="0"/>
              </a:spcBef>
            </a:pPr>
            <a:r>
              <a:rPr lang="en-US" sz="3385" b="1">
                <a:solidFill>
                  <a:srgbClr val="000000"/>
                </a:solidFill>
                <a:latin typeface="Noto Sans Bold" panose="020B0802040504020204"/>
                <a:ea typeface="Noto Sans Bold" panose="020B0802040504020204"/>
                <a:cs typeface="Noto Sans Bold" panose="020B0802040504020204"/>
                <a:sym typeface="Noto Sans Bold" panose="020B0802040504020204"/>
              </a:rPr>
              <a:t>VHF (Very H</a:t>
            </a:r>
            <a:r>
              <a:rPr lang="en-US" sz="3385" b="1">
                <a:solidFill>
                  <a:srgbClr val="000000"/>
                </a:solidFill>
                <a:latin typeface="Noto Sans Bold" panose="020B0802040504020204"/>
                <a:ea typeface="Noto Sans Bold" panose="020B0802040504020204"/>
                <a:cs typeface="Noto Sans Bold" panose="020B0802040504020204"/>
                <a:sym typeface="Noto Sans Bold" panose="020B0802040504020204"/>
              </a:rPr>
              <a:t>igh Frequency): 136 – 174 MHz</a:t>
            </a:r>
            <a:endParaRPr lang="en-US" sz="3385"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algn="ctr">
              <a:lnSpc>
                <a:spcPts val="3360"/>
              </a:lnSpc>
              <a:spcBef>
                <a:spcPct val="0"/>
              </a:spcBef>
            </a:pPr>
            <a:r>
              <a:rPr lang="en-US" sz="2400">
                <a:solidFill>
                  <a:srgbClr val="000000"/>
                </a:solidFill>
                <a:latin typeface="Noto Sans" panose="020B0802040504020204"/>
                <a:ea typeface="Noto Sans" panose="020B0802040504020204"/>
                <a:cs typeface="Noto Sans" panose="020B0802040504020204"/>
                <a:sym typeface="Noto Sans" panose="020B0802040504020204"/>
              </a:rPr>
              <a:t>Tần số VHF có lợi thế về khoảng cách truyền xa và khả năng xuyên vật cản tốt, thích hợp cho các hoạt động ngoài trời.</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a:p>
            <a:pPr algn="ctr">
              <a:lnSpc>
                <a:spcPts val="4740"/>
              </a:lnSpc>
              <a:spcBef>
                <a:spcPct val="0"/>
              </a:spcBef>
            </a:pPr>
            <a:r>
              <a:rPr lang="en-US" sz="3385" b="1">
                <a:solidFill>
                  <a:srgbClr val="000000"/>
                </a:solidFill>
                <a:latin typeface="Noto Sans Bold" panose="020B0802040504020204"/>
                <a:ea typeface="Noto Sans Bold" panose="020B0802040504020204"/>
                <a:cs typeface="Noto Sans Bold" panose="020B0802040504020204"/>
                <a:sym typeface="Noto Sans Bold" panose="020B0802040504020204"/>
              </a:rPr>
              <a:t>UHF (Ultra High Frequency): 400 – 480 MHz</a:t>
            </a:r>
            <a:endParaRPr lang="en-US" sz="3385"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algn="ctr">
              <a:lnSpc>
                <a:spcPts val="3360"/>
              </a:lnSpc>
              <a:spcBef>
                <a:spcPct val="0"/>
              </a:spcBef>
            </a:pPr>
            <a:r>
              <a:rPr lang="en-US" sz="2400">
                <a:solidFill>
                  <a:srgbClr val="000000"/>
                </a:solidFill>
                <a:latin typeface="Noto Sans" panose="020B0802040504020204"/>
                <a:ea typeface="Noto Sans" panose="020B0802040504020204"/>
                <a:cs typeface="Noto Sans" panose="020B0802040504020204"/>
                <a:sym typeface="Noto Sans" panose="020B0802040504020204"/>
              </a:rPr>
              <a:t>T</a:t>
            </a:r>
            <a:r>
              <a:rPr lang="en-US" sz="2400">
                <a:solidFill>
                  <a:srgbClr val="000000"/>
                </a:solidFill>
                <a:latin typeface="Noto Sans" panose="020B0802040504020204"/>
                <a:ea typeface="Noto Sans" panose="020B0802040504020204"/>
                <a:cs typeface="Noto Sans" panose="020B0802040504020204"/>
                <a:sym typeface="Noto Sans" panose="020B0802040504020204"/>
              </a:rPr>
              <a:t>ần số UHF lại cung cấp độ rõ và ổn định tốt hơn trong các khu vực đông dân cư, nhưng khoảng cách truyền thường ngắn hơn.</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5" name="Freeform 5"/>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36281" y="2947602"/>
            <a:ext cx="10815438" cy="2906133"/>
          </a:xfrm>
          <a:custGeom>
            <a:avLst/>
            <a:gdLst/>
            <a:ahLst/>
            <a:cxnLst/>
            <a:rect l="l" t="t" r="r" b="b"/>
            <a:pathLst>
              <a:path w="10815438" h="2906133">
                <a:moveTo>
                  <a:pt x="0" y="0"/>
                </a:moveTo>
                <a:lnTo>
                  <a:pt x="10815438" y="0"/>
                </a:lnTo>
                <a:lnTo>
                  <a:pt x="10815438" y="2906133"/>
                </a:lnTo>
                <a:lnTo>
                  <a:pt x="0" y="2906133"/>
                </a:lnTo>
                <a:lnTo>
                  <a:pt x="0" y="0"/>
                </a:lnTo>
                <a:close/>
              </a:path>
            </a:pathLst>
          </a:custGeom>
          <a:blipFill>
            <a:blip r:embed="rId1"/>
            <a:stretch>
              <a:fillRect/>
            </a:stretch>
          </a:blipFill>
        </p:spPr>
      </p:sp>
      <p:sp>
        <p:nvSpPr>
          <p:cNvPr id="3" name="TextBox 3"/>
          <p:cNvSpPr txBox="1"/>
          <p:nvPr/>
        </p:nvSpPr>
        <p:spPr>
          <a:xfrm>
            <a:off x="3223895" y="933450"/>
            <a:ext cx="10026650" cy="933450"/>
          </a:xfrm>
          <a:prstGeom prst="rect">
            <a:avLst/>
          </a:prstGeom>
        </p:spPr>
        <p:txBody>
          <a:bodyPr wrap="square" lIns="0" tIns="0" rIns="0" bIns="0" rtlCol="0" anchor="t">
            <a:spAutoFit/>
          </a:bodyPr>
          <a:lstStyle/>
          <a:p>
            <a:pPr algn="ctr">
              <a:lnSpc>
                <a:spcPts val="7280"/>
              </a:lnSpc>
              <a:spcBef>
                <a:spcPct val="0"/>
              </a:spcBef>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NGUYÊN LÝ TRUYỀN SÓNG</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4" name="TextBox 4"/>
          <p:cNvSpPr txBox="1"/>
          <p:nvPr/>
        </p:nvSpPr>
        <p:spPr>
          <a:xfrm>
            <a:off x="1665743" y="6920535"/>
            <a:ext cx="15593557" cy="497090"/>
          </a:xfrm>
          <a:prstGeom prst="rect">
            <a:avLst/>
          </a:prstGeom>
        </p:spPr>
        <p:txBody>
          <a:bodyPr lIns="0" tIns="0" rIns="0" bIns="0" rtlCol="0" anchor="t">
            <a:spAutoFit/>
          </a:bodyPr>
          <a:lstStyle/>
          <a:p>
            <a:pPr algn="l">
              <a:lnSpc>
                <a:spcPts val="4045"/>
              </a:lnSpc>
              <a:spcBef>
                <a:spcPct val="0"/>
              </a:spcBef>
            </a:pPr>
            <a:r>
              <a:rPr lang="en-US" sz="2890">
                <a:solidFill>
                  <a:srgbClr val="000000"/>
                </a:solidFill>
                <a:latin typeface="Noto Sans" panose="020B0802040504020204"/>
                <a:ea typeface="Noto Sans" panose="020B0802040504020204"/>
                <a:cs typeface="Noto Sans" panose="020B0802040504020204"/>
                <a:sym typeface="Noto Sans" panose="020B0802040504020204"/>
              </a:rPr>
              <a:t>b</a:t>
            </a:r>
            <a:r>
              <a:rPr lang="en-US" sz="2890">
                <a:solidFill>
                  <a:srgbClr val="000000"/>
                </a:solidFill>
                <a:latin typeface="Noto Sans" panose="020B0802040504020204"/>
                <a:ea typeface="Noto Sans" panose="020B0802040504020204"/>
                <a:cs typeface="Noto Sans" panose="020B0802040504020204"/>
                <a:sym typeface="Noto Sans" panose="020B0802040504020204"/>
              </a:rPr>
              <a:t>ộ đàm VHF/UHF chủ yếu tuân theo cơ chế truyền theo đường thẳng (Line-of-Sight – LOS). </a:t>
            </a:r>
            <a:endParaRPr lang="en-US" sz="289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5" name="Freeform 5"/>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09711" y="2118142"/>
            <a:ext cx="10868578" cy="6050716"/>
          </a:xfrm>
          <a:custGeom>
            <a:avLst/>
            <a:gdLst/>
            <a:ahLst/>
            <a:cxnLst/>
            <a:rect l="l" t="t" r="r" b="b"/>
            <a:pathLst>
              <a:path w="10868578" h="6050716">
                <a:moveTo>
                  <a:pt x="0" y="0"/>
                </a:moveTo>
                <a:lnTo>
                  <a:pt x="10868578" y="0"/>
                </a:lnTo>
                <a:lnTo>
                  <a:pt x="10868578" y="6050716"/>
                </a:lnTo>
                <a:lnTo>
                  <a:pt x="0" y="6050716"/>
                </a:lnTo>
                <a:lnTo>
                  <a:pt x="0" y="0"/>
                </a:lnTo>
                <a:close/>
              </a:path>
            </a:pathLst>
          </a:custGeom>
          <a:blipFill>
            <a:blip r:embed="rId1"/>
            <a:stretch>
              <a:fillRect/>
            </a:stretch>
          </a:blipFill>
        </p:spPr>
      </p:sp>
      <p:sp>
        <p:nvSpPr>
          <p:cNvPr id="3" name="TextBox 3"/>
          <p:cNvSpPr txBox="1"/>
          <p:nvPr/>
        </p:nvSpPr>
        <p:spPr>
          <a:xfrm>
            <a:off x="3528695" y="933450"/>
            <a:ext cx="9721850" cy="933450"/>
          </a:xfrm>
          <a:prstGeom prst="rect">
            <a:avLst/>
          </a:prstGeom>
        </p:spPr>
        <p:txBody>
          <a:bodyPr wrap="square" lIns="0" tIns="0" rIns="0" bIns="0" rtlCol="0" anchor="t">
            <a:spAutoFit/>
          </a:bodyPr>
          <a:lstStyle/>
          <a:p>
            <a:pPr algn="ctr">
              <a:lnSpc>
                <a:spcPts val="7280"/>
              </a:lnSpc>
              <a:spcBef>
                <a:spcPct val="0"/>
              </a:spcBef>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NGUYÊN LÝ TRUYỀN SÓNG</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4" name="TextBox 4"/>
          <p:cNvSpPr txBox="1"/>
          <p:nvPr/>
        </p:nvSpPr>
        <p:spPr>
          <a:xfrm>
            <a:off x="6543660" y="8397458"/>
            <a:ext cx="5867511" cy="615921"/>
          </a:xfrm>
          <a:prstGeom prst="rect">
            <a:avLst/>
          </a:prstGeom>
        </p:spPr>
        <p:txBody>
          <a:bodyPr lIns="0" tIns="0" rIns="0" bIns="0" rtlCol="0" anchor="t">
            <a:spAutoFit/>
          </a:bodyPr>
          <a:lstStyle/>
          <a:p>
            <a:pPr algn="l">
              <a:lnSpc>
                <a:spcPts val="5050"/>
              </a:lnSpc>
              <a:spcBef>
                <a:spcPct val="0"/>
              </a:spcBef>
            </a:pPr>
            <a:r>
              <a:rPr lang="en-US" sz="3605">
                <a:solidFill>
                  <a:srgbClr val="000000"/>
                </a:solidFill>
                <a:latin typeface="Noto Sans" panose="020B0802040504020204"/>
                <a:ea typeface="Noto Sans" panose="020B0802040504020204"/>
                <a:cs typeface="Noto Sans" panose="020B0802040504020204"/>
                <a:sym typeface="Noto Sans" panose="020B0802040504020204"/>
              </a:rPr>
              <a:t>Suy hao trong truyền sóng</a:t>
            </a:r>
            <a:endParaRPr lang="en-US" sz="3605">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5" name="Freeform 5"/>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2315" y="933450"/>
            <a:ext cx="15240000" cy="933450"/>
          </a:xfrm>
          <a:prstGeom prst="rect">
            <a:avLst/>
          </a:prstGeom>
        </p:spPr>
        <p:txBody>
          <a:bodyPr wrap="square" lIns="0" tIns="0" rIns="0" bIns="0" rtlCol="0" anchor="t">
            <a:spAutoFit/>
          </a:bodyPr>
          <a:lstStyle/>
          <a:p>
            <a:pPr algn="ctr">
              <a:lnSpc>
                <a:spcPts val="7280"/>
              </a:lnSpc>
              <a:spcBef>
                <a:spcPct val="0"/>
              </a:spcBef>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CÁC KỸ THUẬT KHỬ NHIỄU TRONG BỘ ĐÀM</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3" name="TextBox 3"/>
          <p:cNvSpPr txBox="1"/>
          <p:nvPr/>
        </p:nvSpPr>
        <p:spPr>
          <a:xfrm>
            <a:off x="0" y="2429381"/>
            <a:ext cx="16230600" cy="5238836"/>
          </a:xfrm>
          <a:prstGeom prst="rect">
            <a:avLst/>
          </a:prstGeom>
        </p:spPr>
        <p:txBody>
          <a:bodyPr lIns="0" tIns="0" rIns="0" bIns="0" rtlCol="0" anchor="t">
            <a:spAutoFit/>
          </a:bodyPr>
          <a:lstStyle/>
          <a:p>
            <a:pPr marL="808990" lvl="1" indent="-404495" algn="l">
              <a:lnSpc>
                <a:spcPts val="5245"/>
              </a:lnSpc>
              <a:buFont typeface="Arial" panose="020B0604020202020204"/>
              <a:buChar char="•"/>
            </a:pPr>
            <a:r>
              <a:rPr lang="en-US" sz="3745" b="1">
                <a:solidFill>
                  <a:srgbClr val="000000"/>
                </a:solidFill>
                <a:latin typeface="Noto Sans Bold" panose="020B0802040504020204"/>
                <a:ea typeface="Noto Sans Bold" panose="020B0802040504020204"/>
                <a:cs typeface="Noto Sans Bold" panose="020B0802040504020204"/>
                <a:sym typeface="Noto Sans Bold" panose="020B0802040504020204"/>
              </a:rPr>
              <a:t>Lọc RF và IF: </a:t>
            </a:r>
            <a:r>
              <a:rPr lang="en-US" sz="3745">
                <a:solidFill>
                  <a:srgbClr val="000000"/>
                </a:solidFill>
                <a:latin typeface="Noto Sans" panose="020B0802040504020204"/>
                <a:ea typeface="Noto Sans" panose="020B0802040504020204"/>
                <a:cs typeface="Noto Sans" panose="020B0802040504020204"/>
                <a:sym typeface="Noto Sans" panose="020B0802040504020204"/>
              </a:rPr>
              <a:t>Ngăn nhiễu ngoài băng</a:t>
            </a:r>
            <a:endParaRPr lang="en-US" sz="3745">
              <a:solidFill>
                <a:srgbClr val="000000"/>
              </a:solidFill>
              <a:latin typeface="Noto Sans" panose="020B0802040504020204"/>
              <a:ea typeface="Noto Sans" panose="020B0802040504020204"/>
              <a:cs typeface="Noto Sans" panose="020B0802040504020204"/>
              <a:sym typeface="Noto Sans" panose="020B0802040504020204"/>
            </a:endParaRPr>
          </a:p>
          <a:p>
            <a:pPr marL="808990" lvl="1" indent="-404495" algn="l">
              <a:lnSpc>
                <a:spcPts val="5245"/>
              </a:lnSpc>
              <a:buFont typeface="Arial" panose="020B0604020202020204"/>
              <a:buChar char="•"/>
            </a:pPr>
            <a:r>
              <a:rPr lang="en-US" sz="3745" b="1">
                <a:solidFill>
                  <a:srgbClr val="000000"/>
                </a:solidFill>
                <a:latin typeface="Noto Sans Bold" panose="020B0802040504020204"/>
                <a:ea typeface="Noto Sans Bold" panose="020B0802040504020204"/>
                <a:cs typeface="Noto Sans Bold" panose="020B0802040504020204"/>
                <a:sym typeface="Noto Sans Bold" panose="020B0802040504020204"/>
              </a:rPr>
              <a:t>Mạch giới hạn biên độ: </a:t>
            </a:r>
            <a:r>
              <a:rPr lang="en-US" sz="3745">
                <a:solidFill>
                  <a:srgbClr val="000000"/>
                </a:solidFill>
                <a:latin typeface="Noto Sans" panose="020B0802040504020204"/>
                <a:ea typeface="Noto Sans" panose="020B0802040504020204"/>
                <a:cs typeface="Noto Sans" panose="020B0802040504020204"/>
                <a:sym typeface="Noto Sans" panose="020B0802040504020204"/>
              </a:rPr>
              <a:t>cắt bỏ các giao động biên độ, giảm rè, méo âm</a:t>
            </a:r>
            <a:endParaRPr lang="en-US" sz="3745">
              <a:solidFill>
                <a:srgbClr val="000000"/>
              </a:solidFill>
              <a:latin typeface="Noto Sans" panose="020B0802040504020204"/>
              <a:ea typeface="Noto Sans" panose="020B0802040504020204"/>
              <a:cs typeface="Noto Sans" panose="020B0802040504020204"/>
              <a:sym typeface="Noto Sans" panose="020B0802040504020204"/>
            </a:endParaRPr>
          </a:p>
          <a:p>
            <a:pPr marL="808990" lvl="1" indent="-404495" algn="l">
              <a:lnSpc>
                <a:spcPts val="5245"/>
              </a:lnSpc>
              <a:buFont typeface="Arial" panose="020B0604020202020204"/>
              <a:buChar char="•"/>
            </a:pPr>
            <a:r>
              <a:rPr lang="en-US" sz="3745" b="1">
                <a:solidFill>
                  <a:srgbClr val="000000"/>
                </a:solidFill>
                <a:latin typeface="Noto Sans Bold" panose="020B0802040504020204"/>
                <a:ea typeface="Noto Sans Bold" panose="020B0802040504020204"/>
                <a:cs typeface="Noto Sans Bold" panose="020B0802040504020204"/>
                <a:sym typeface="Noto Sans Bold" panose="020B0802040504020204"/>
              </a:rPr>
              <a:t>Squelch</a:t>
            </a:r>
            <a:r>
              <a:rPr lang="en-US" sz="3745">
                <a:solidFill>
                  <a:srgbClr val="000000"/>
                </a:solidFill>
                <a:latin typeface="Noto Sans" panose="020B0802040504020204"/>
                <a:ea typeface="Noto Sans" panose="020B0802040504020204"/>
                <a:cs typeface="Noto Sans" panose="020B0802040504020204"/>
                <a:sym typeface="Noto Sans" panose="020B0802040504020204"/>
              </a:rPr>
              <a:t>: Khóa loa khi tín hiệu không đủ mạnh, tránh nhiễu nền</a:t>
            </a:r>
            <a:endParaRPr lang="en-US" sz="3745">
              <a:solidFill>
                <a:srgbClr val="000000"/>
              </a:solidFill>
              <a:latin typeface="Noto Sans" panose="020B0802040504020204"/>
              <a:ea typeface="Noto Sans" panose="020B0802040504020204"/>
              <a:cs typeface="Noto Sans" panose="020B0802040504020204"/>
              <a:sym typeface="Noto Sans" panose="020B0802040504020204"/>
            </a:endParaRPr>
          </a:p>
          <a:p>
            <a:pPr marL="808990" lvl="1" indent="-404495" algn="l">
              <a:lnSpc>
                <a:spcPts val="5245"/>
              </a:lnSpc>
              <a:buFont typeface="Arial" panose="020B0604020202020204"/>
              <a:buChar char="•"/>
            </a:pPr>
            <a:r>
              <a:rPr lang="en-US" sz="3745" b="1">
                <a:solidFill>
                  <a:srgbClr val="000000"/>
                </a:solidFill>
                <a:latin typeface="Noto Sans Bold" panose="020B0802040504020204"/>
                <a:ea typeface="Noto Sans Bold" panose="020B0802040504020204"/>
                <a:cs typeface="Noto Sans Bold" panose="020B0802040504020204"/>
                <a:sym typeface="Noto Sans Bold" panose="020B0802040504020204"/>
              </a:rPr>
              <a:t>Xử lý tín hiệu số DSP: </a:t>
            </a:r>
            <a:r>
              <a:rPr lang="en-US" sz="3745">
                <a:solidFill>
                  <a:srgbClr val="000000"/>
                </a:solidFill>
                <a:latin typeface="Noto Sans" panose="020B0802040504020204"/>
                <a:ea typeface="Noto Sans" panose="020B0802040504020204"/>
                <a:cs typeface="Noto Sans" panose="020B0802040504020204"/>
                <a:sym typeface="Noto Sans" panose="020B0802040504020204"/>
              </a:rPr>
              <a:t>Nâng chất lượng thoại lên mức rõ ràng, sạch tiếng mà không tăng công suất phát, đồng thời giữ độ trễ thấp, phù hợp với liên lạc thời gian thực</a:t>
            </a:r>
            <a:endParaRPr lang="en-US" sz="3745">
              <a:solidFill>
                <a:srgbClr val="000000"/>
              </a:solidFill>
              <a:latin typeface="Noto Sans" panose="020B0802040504020204"/>
              <a:ea typeface="Noto Sans" panose="020B0802040504020204"/>
              <a:cs typeface="Noto Sans" panose="020B0802040504020204"/>
              <a:sym typeface="Noto Sans" panose="020B0802040504020204"/>
            </a:endParaRPr>
          </a:p>
          <a:p>
            <a:pPr algn="l">
              <a:lnSpc>
                <a:spcPts val="5245"/>
              </a:lnSpc>
              <a:spcBef>
                <a:spcPct val="0"/>
              </a:spcBef>
            </a:pPr>
          </a:p>
        </p:txBody>
      </p:sp>
      <p:sp>
        <p:nvSpPr>
          <p:cNvPr id="4" name="Freeform 4"/>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4696270" y="4587988"/>
            <a:ext cx="8517149" cy="3447277"/>
          </a:xfrm>
          <a:custGeom>
            <a:avLst/>
            <a:gdLst/>
            <a:ahLst/>
            <a:cxnLst/>
            <a:rect l="l" t="t" r="r" b="b"/>
            <a:pathLst>
              <a:path w="8517149" h="3447277">
                <a:moveTo>
                  <a:pt x="0" y="0"/>
                </a:moveTo>
                <a:lnTo>
                  <a:pt x="8517149" y="0"/>
                </a:lnTo>
                <a:lnTo>
                  <a:pt x="8517149" y="3447277"/>
                </a:lnTo>
                <a:lnTo>
                  <a:pt x="0" y="3447277"/>
                </a:lnTo>
                <a:lnTo>
                  <a:pt x="0" y="0"/>
                </a:lnTo>
                <a:close/>
              </a:path>
            </a:pathLst>
          </a:custGeom>
          <a:blipFill>
            <a:blip r:embed="rId3"/>
            <a:stretch>
              <a:fillRect t="-38766" b="-6953"/>
            </a:stretch>
          </a:blipFill>
        </p:spPr>
      </p:sp>
      <p:sp>
        <p:nvSpPr>
          <p:cNvPr id="5" name="TextBox 5"/>
          <p:cNvSpPr txBox="1"/>
          <p:nvPr/>
        </p:nvSpPr>
        <p:spPr>
          <a:xfrm>
            <a:off x="2505521" y="3674860"/>
            <a:ext cx="14603583" cy="429281"/>
          </a:xfrm>
          <a:prstGeom prst="rect">
            <a:avLst/>
          </a:prstGeom>
        </p:spPr>
        <p:txBody>
          <a:bodyPr lIns="0" tIns="0" rIns="0" bIns="0" rtlCol="0" anchor="t">
            <a:spAutoFit/>
          </a:bodyPr>
          <a:lstStyle/>
          <a:p>
            <a:pPr algn="l">
              <a:lnSpc>
                <a:spcPts val="3220"/>
              </a:lnSpc>
              <a:spcBef>
                <a:spcPct val="0"/>
              </a:spcBef>
            </a:pPr>
            <a:r>
              <a:rPr lang="en-US" sz="2300" b="1" u="sng">
                <a:solidFill>
                  <a:srgbClr val="000000"/>
                </a:solidFill>
                <a:latin typeface="Noto Sans Bold" panose="020B0802040504020204"/>
                <a:ea typeface="Noto Sans Bold" panose="020B0802040504020204"/>
                <a:cs typeface="Noto Sans Bold" panose="020B0802040504020204"/>
                <a:sym typeface="Noto Sans Bold" panose="020B0802040504020204"/>
                <a:hlinkClick r:id="rId4" tooltip="https://drive.google.com/drive/folders/1cFC0_LSnXe9gIfjuXlb1y8vpHixBvvJl?usp=share_link"/>
              </a:rPr>
              <a:t>https://drive.google.com/drive/folders/1cFC0_LSnXe9gIfjuXlb1y8vpHixBvvJl?usp=share_link</a:t>
            </a:r>
            <a:endParaRPr lang="en-US" sz="2300" b="1" u="sng">
              <a:solidFill>
                <a:srgbClr val="000000"/>
              </a:solidFill>
              <a:latin typeface="Noto Sans Bold" panose="020B0802040504020204"/>
              <a:ea typeface="Noto Sans Bold" panose="020B0802040504020204"/>
              <a:cs typeface="Noto Sans Bold" panose="020B0802040504020204"/>
              <a:sym typeface="Noto Sans Bold" panose="020B0802040504020204"/>
              <a:hlinkClick r:id="rId4" tooltip="https://drive.google.com/drive/folders/1cFC0_LSnXe9gIfjuXlb1y8vpHixBvvJl?usp=share_link"/>
            </a:endParaRPr>
          </a:p>
        </p:txBody>
      </p:sp>
      <p:sp>
        <p:nvSpPr>
          <p:cNvPr id="6" name="TextBox 6"/>
          <p:cNvSpPr txBox="1"/>
          <p:nvPr/>
        </p:nvSpPr>
        <p:spPr>
          <a:xfrm>
            <a:off x="5059202" y="2620931"/>
            <a:ext cx="7494538" cy="580390"/>
          </a:xfrm>
          <a:prstGeom prst="rect">
            <a:avLst/>
          </a:prstGeom>
        </p:spPr>
        <p:txBody>
          <a:bodyPr lIns="0" tIns="0" rIns="0" bIns="0" rtlCol="0" anchor="t">
            <a:spAutoFit/>
          </a:bodyPr>
          <a:lstStyle/>
          <a:p>
            <a:pPr algn="ctr">
              <a:lnSpc>
                <a:spcPts val="4760"/>
              </a:lnSpc>
            </a:pPr>
            <a:r>
              <a:rPr lang="en-US" sz="3400" b="1">
                <a:solidFill>
                  <a:srgbClr val="000000"/>
                </a:solidFill>
                <a:latin typeface="Noto Sans Bold" panose="020B0802040504020204"/>
                <a:ea typeface="Noto Sans Bold" panose="020B0802040504020204"/>
                <a:cs typeface="Noto Sans Bold" panose="020B0802040504020204"/>
                <a:sym typeface="Noto Sans Bold" panose="020B0802040504020204"/>
              </a:rPr>
              <a:t>LINK TÀI LIỆU BÁO CÁO FILE WORD</a:t>
            </a:r>
            <a:endParaRPr lang="en-US" sz="34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61890" y="3646805"/>
            <a:ext cx="7954010" cy="2145665"/>
          </a:xfrm>
          <a:prstGeom prst="rect">
            <a:avLst/>
          </a:prstGeom>
        </p:spPr>
        <p:txBody>
          <a:bodyPr wrap="square" lIns="0" tIns="0" rIns="0" bIns="0" rtlCol="0" anchor="t">
            <a:spAutoFit/>
          </a:bodyPr>
          <a:lstStyle/>
          <a:p>
            <a:pPr algn="ctr">
              <a:lnSpc>
                <a:spcPts val="16735"/>
              </a:lnSpc>
              <a:spcBef>
                <a:spcPct val="0"/>
              </a:spcBef>
            </a:pPr>
            <a:r>
              <a:rPr lang="en-US" sz="11955" b="1">
                <a:solidFill>
                  <a:srgbClr val="000000"/>
                </a:solidFill>
                <a:latin typeface="Muli Bold" panose="00000800000000000000"/>
                <a:ea typeface="Muli Bold" panose="00000800000000000000"/>
                <a:cs typeface="Muli Bold" panose="00000800000000000000"/>
                <a:sym typeface="Muli Bold" panose="00000800000000000000"/>
              </a:rPr>
              <a:t>I. MỞ ĐẦU</a:t>
            </a:r>
            <a:endParaRPr lang="en-US" sz="11955" b="1">
              <a:solidFill>
                <a:srgbClr val="000000"/>
              </a:solidFill>
              <a:latin typeface="Muli Bold" panose="00000800000000000000"/>
              <a:ea typeface="Muli Bold" panose="00000800000000000000"/>
              <a:cs typeface="Muli Bold" panose="00000800000000000000"/>
              <a:sym typeface="Muli Bold" panose="00000800000000000000"/>
            </a:endParaRPr>
          </a:p>
        </p:txBody>
      </p:sp>
      <p:sp>
        <p:nvSpPr>
          <p:cNvPr id="3" name="Freeform 3"/>
          <p:cNvSpPr/>
          <p:nvPr/>
        </p:nvSpPr>
        <p:spPr>
          <a:xfrm rot="2151761">
            <a:off x="11328222" y="-46813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157806" y="125928"/>
            <a:ext cx="10828196" cy="7327223"/>
            <a:chOff x="0" y="0"/>
            <a:chExt cx="14437594" cy="9769631"/>
          </a:xfrm>
        </p:grpSpPr>
        <p:sp>
          <p:nvSpPr>
            <p:cNvPr id="3" name="TextBox 3"/>
            <p:cNvSpPr txBox="1"/>
            <p:nvPr/>
          </p:nvSpPr>
          <p:spPr>
            <a:xfrm rot="-592460">
              <a:off x="325749" y="1551321"/>
              <a:ext cx="13634597" cy="4138704"/>
            </a:xfrm>
            <a:prstGeom prst="rect">
              <a:avLst/>
            </a:prstGeom>
          </p:spPr>
          <p:txBody>
            <a:bodyPr lIns="0" tIns="0" rIns="0" bIns="0" rtlCol="0" anchor="t">
              <a:spAutoFit/>
            </a:bodyPr>
            <a:lstStyle/>
            <a:p>
              <a:pPr algn="ctr">
                <a:lnSpc>
                  <a:spcPts val="22455"/>
                </a:lnSpc>
                <a:spcBef>
                  <a:spcPct val="0"/>
                </a:spcBef>
              </a:pPr>
              <a:r>
                <a:rPr lang="en-US" sz="22455">
                  <a:solidFill>
                    <a:srgbClr val="F6F3E4"/>
                  </a:solidFill>
                  <a:latin typeface="Bukhari Script" panose="00000500000000000000"/>
                  <a:ea typeface="Bukhari Script" panose="00000500000000000000"/>
                  <a:cs typeface="Bukhari Script" panose="00000500000000000000"/>
                  <a:sym typeface="Bukhari Script" panose="00000500000000000000"/>
                </a:rPr>
                <a:t>Thank</a:t>
              </a:r>
              <a:endParaRPr lang="en-US" sz="22455">
                <a:solidFill>
                  <a:srgbClr val="F6F3E4"/>
                </a:solidFill>
                <a:latin typeface="Bukhari Script" panose="00000500000000000000"/>
                <a:ea typeface="Bukhari Script" panose="00000500000000000000"/>
                <a:cs typeface="Bukhari Script" panose="00000500000000000000"/>
                <a:sym typeface="Bukhari Script" panose="00000500000000000000"/>
              </a:endParaRPr>
            </a:p>
          </p:txBody>
        </p:sp>
        <p:sp>
          <p:nvSpPr>
            <p:cNvPr id="4" name="TextBox 4"/>
            <p:cNvSpPr txBox="1"/>
            <p:nvPr/>
          </p:nvSpPr>
          <p:spPr>
            <a:xfrm rot="-515361">
              <a:off x="1794320" y="5132707"/>
              <a:ext cx="12434519" cy="3729279"/>
            </a:xfrm>
            <a:prstGeom prst="rect">
              <a:avLst/>
            </a:prstGeom>
          </p:spPr>
          <p:txBody>
            <a:bodyPr lIns="0" tIns="0" rIns="0" bIns="0" rtlCol="0" anchor="t">
              <a:spAutoFit/>
            </a:bodyPr>
            <a:lstStyle/>
            <a:p>
              <a:pPr algn="ctr">
                <a:lnSpc>
                  <a:spcPts val="20210"/>
                </a:lnSpc>
                <a:spcBef>
                  <a:spcPct val="0"/>
                </a:spcBef>
              </a:pPr>
              <a:r>
                <a:rPr lang="en-US" sz="20210">
                  <a:solidFill>
                    <a:srgbClr val="F6F3E4"/>
                  </a:solidFill>
                  <a:latin typeface="Bukhari Script" panose="00000500000000000000"/>
                  <a:ea typeface="Bukhari Script" panose="00000500000000000000"/>
                  <a:cs typeface="Bukhari Script" panose="00000500000000000000"/>
                  <a:sym typeface="Bukhari Script" panose="00000500000000000000"/>
                </a:rPr>
                <a:t>you!</a:t>
              </a:r>
              <a:endParaRPr lang="en-US" sz="20210">
                <a:solidFill>
                  <a:srgbClr val="F6F3E4"/>
                </a:solidFill>
                <a:latin typeface="Bukhari Script" panose="00000500000000000000"/>
                <a:ea typeface="Bukhari Script" panose="00000500000000000000"/>
                <a:cs typeface="Bukhari Script" panose="00000500000000000000"/>
                <a:sym typeface="Bukhari Script" panose="00000500000000000000"/>
              </a:endParaRPr>
            </a:p>
          </p:txBody>
        </p:sp>
      </p:grpSp>
      <p:sp>
        <p:nvSpPr>
          <p:cNvPr id="5" name="Freeform 5"/>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2151761">
            <a:off x="11328222" y="-46813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8920678" y="6865628"/>
            <a:ext cx="5410207" cy="1023021"/>
          </a:xfrm>
          <a:custGeom>
            <a:avLst/>
            <a:gdLst/>
            <a:ahLst/>
            <a:cxnLst/>
            <a:rect l="l" t="t" r="r" b="b"/>
            <a:pathLst>
              <a:path w="5410207" h="1023021">
                <a:moveTo>
                  <a:pt x="0" y="0"/>
                </a:moveTo>
                <a:lnTo>
                  <a:pt x="5410206" y="0"/>
                </a:lnTo>
                <a:lnTo>
                  <a:pt x="5410206" y="1023021"/>
                </a:lnTo>
                <a:lnTo>
                  <a:pt x="0" y="10230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5051748" y="5572831"/>
            <a:ext cx="2587808" cy="4027716"/>
          </a:xfrm>
          <a:custGeom>
            <a:avLst/>
            <a:gdLst/>
            <a:ahLst/>
            <a:cxnLst/>
            <a:rect l="l" t="t" r="r" b="b"/>
            <a:pathLst>
              <a:path w="2587808" h="4027716">
                <a:moveTo>
                  <a:pt x="0" y="0"/>
                </a:moveTo>
                <a:lnTo>
                  <a:pt x="2587807" y="0"/>
                </a:lnTo>
                <a:lnTo>
                  <a:pt x="2587807" y="4027716"/>
                </a:lnTo>
                <a:lnTo>
                  <a:pt x="0" y="4027716"/>
                </a:lnTo>
                <a:lnTo>
                  <a:pt x="0" y="0"/>
                </a:lnTo>
                <a:close/>
              </a:path>
            </a:pathLst>
          </a:custGeom>
          <a:blipFill>
            <a:blip r:embed="rId5"/>
            <a:stretch>
              <a:fillRect/>
            </a:stretch>
          </a:blipFill>
        </p:spPr>
      </p:sp>
      <p:sp>
        <p:nvSpPr>
          <p:cNvPr id="7" name="Freeform 7"/>
          <p:cNvSpPr/>
          <p:nvPr/>
        </p:nvSpPr>
        <p:spPr>
          <a:xfrm>
            <a:off x="6346257" y="5906864"/>
            <a:ext cx="1853557" cy="3693682"/>
          </a:xfrm>
          <a:custGeom>
            <a:avLst/>
            <a:gdLst/>
            <a:ahLst/>
            <a:cxnLst/>
            <a:rect l="l" t="t" r="r" b="b"/>
            <a:pathLst>
              <a:path w="1853557" h="3693682">
                <a:moveTo>
                  <a:pt x="0" y="0"/>
                </a:moveTo>
                <a:lnTo>
                  <a:pt x="1853557" y="0"/>
                </a:lnTo>
                <a:lnTo>
                  <a:pt x="1853557" y="3693683"/>
                </a:lnTo>
                <a:lnTo>
                  <a:pt x="0" y="36936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220787" y="2874089"/>
            <a:ext cx="13767554" cy="1825911"/>
          </a:xfrm>
          <a:prstGeom prst="rect">
            <a:avLst/>
          </a:prstGeom>
        </p:spPr>
        <p:txBody>
          <a:bodyPr lIns="0" tIns="0" rIns="0" bIns="0" rtlCol="0" anchor="t">
            <a:spAutoFit/>
          </a:bodyPr>
          <a:lstStyle/>
          <a:p>
            <a:pPr algn="l">
              <a:lnSpc>
                <a:spcPts val="4885"/>
              </a:lnSpc>
              <a:spcBef>
                <a:spcPct val="0"/>
              </a:spcBef>
            </a:pPr>
            <a:r>
              <a:rPr lang="en-US" sz="3490">
                <a:solidFill>
                  <a:srgbClr val="000000"/>
                </a:solidFill>
                <a:latin typeface="Muli" panose="00000800000000000000"/>
                <a:ea typeface="Muli" panose="00000800000000000000"/>
                <a:cs typeface="Muli" panose="00000800000000000000"/>
                <a:sym typeface="Muli" panose="00000800000000000000"/>
              </a:rPr>
              <a:t>Điều đặc biệt ở bộ đàm là khi sử dụng nó không phụ thuộc SIM/Internet, khác với các thiết bị liện lạc tiên tiến ở thế giới 4.0 ngày nay</a:t>
            </a:r>
            <a:endParaRPr lang="en-US" sz="3490">
              <a:solidFill>
                <a:srgbClr val="000000"/>
              </a:solidFill>
              <a:latin typeface="Muli" panose="00000800000000000000"/>
              <a:ea typeface="Muli" panose="00000800000000000000"/>
              <a:cs typeface="Muli" panose="00000800000000000000"/>
              <a:sym typeface="Muli" panose="00000800000000000000"/>
            </a:endParaRPr>
          </a:p>
        </p:txBody>
      </p:sp>
      <p:sp>
        <p:nvSpPr>
          <p:cNvPr id="9" name="TextBox 9"/>
          <p:cNvSpPr txBox="1"/>
          <p:nvPr/>
        </p:nvSpPr>
        <p:spPr>
          <a:xfrm>
            <a:off x="971894" y="706294"/>
            <a:ext cx="3280436" cy="587661"/>
          </a:xfrm>
          <a:prstGeom prst="rect">
            <a:avLst/>
          </a:prstGeom>
        </p:spPr>
        <p:txBody>
          <a:bodyPr lIns="0" tIns="0" rIns="0" bIns="0" rtlCol="0" anchor="t">
            <a:spAutoFit/>
          </a:bodyPr>
          <a:lstStyle/>
          <a:p>
            <a:pPr algn="ctr">
              <a:lnSpc>
                <a:spcPts val="4885"/>
              </a:lnSpc>
              <a:spcBef>
                <a:spcPct val="0"/>
              </a:spcBef>
            </a:pPr>
            <a:r>
              <a:rPr lang="en-US" sz="3490" b="1">
                <a:solidFill>
                  <a:srgbClr val="000000"/>
                </a:solidFill>
                <a:latin typeface="Muli Bold" panose="00000800000000000000"/>
                <a:ea typeface="Muli Bold" panose="00000800000000000000"/>
                <a:cs typeface="Muli Bold" panose="00000800000000000000"/>
                <a:sym typeface="Muli Bold" panose="00000800000000000000"/>
              </a:rPr>
              <a:t>1 . Bộ đàm là gì</a:t>
            </a:r>
            <a:endParaRPr lang="en-US" sz="3490" b="1">
              <a:solidFill>
                <a:srgbClr val="000000"/>
              </a:solidFill>
              <a:latin typeface="Muli Bold" panose="00000800000000000000"/>
              <a:ea typeface="Muli Bold" panose="00000800000000000000"/>
              <a:cs typeface="Muli Bold" panose="00000800000000000000"/>
              <a:sym typeface="Muli Bold" panose="00000800000000000000"/>
            </a:endParaRPr>
          </a:p>
        </p:txBody>
      </p:sp>
      <p:sp>
        <p:nvSpPr>
          <p:cNvPr id="10" name="TextBox 10"/>
          <p:cNvSpPr txBox="1"/>
          <p:nvPr/>
        </p:nvSpPr>
        <p:spPr>
          <a:xfrm>
            <a:off x="1188944" y="1791127"/>
            <a:ext cx="13767554" cy="587661"/>
          </a:xfrm>
          <a:prstGeom prst="rect">
            <a:avLst/>
          </a:prstGeom>
        </p:spPr>
        <p:txBody>
          <a:bodyPr lIns="0" tIns="0" rIns="0" bIns="0" rtlCol="0" anchor="t">
            <a:spAutoFit/>
          </a:bodyPr>
          <a:lstStyle/>
          <a:p>
            <a:pPr algn="ctr">
              <a:lnSpc>
                <a:spcPts val="4885"/>
              </a:lnSpc>
              <a:spcBef>
                <a:spcPct val="0"/>
              </a:spcBef>
            </a:pPr>
            <a:r>
              <a:rPr lang="en-US" sz="3490">
                <a:solidFill>
                  <a:srgbClr val="000000"/>
                </a:solidFill>
                <a:latin typeface="Muli" panose="00000800000000000000"/>
                <a:ea typeface="Muli" panose="00000800000000000000"/>
                <a:cs typeface="Muli" panose="00000800000000000000"/>
                <a:sym typeface="Muli" panose="00000800000000000000"/>
              </a:rPr>
              <a:t>Thiết bị liên lạc vô tuyến 2 chiều, dùng sóng RF để truyền âm thanh.</a:t>
            </a:r>
            <a:endParaRPr lang="en-US" sz="3490">
              <a:solidFill>
                <a:srgbClr val="000000"/>
              </a:solidFill>
              <a:latin typeface="Muli" panose="00000800000000000000"/>
              <a:ea typeface="Muli" panose="00000800000000000000"/>
              <a:cs typeface="Muli" panose="00000800000000000000"/>
              <a:sym typeface="Muli"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24112" y="1398794"/>
            <a:ext cx="6010096" cy="6010096"/>
          </a:xfrm>
          <a:custGeom>
            <a:avLst/>
            <a:gdLst/>
            <a:ahLst/>
            <a:cxnLst/>
            <a:rect l="l" t="t" r="r" b="b"/>
            <a:pathLst>
              <a:path w="6010096" h="6010096">
                <a:moveTo>
                  <a:pt x="0" y="0"/>
                </a:moveTo>
                <a:lnTo>
                  <a:pt x="6010096" y="0"/>
                </a:lnTo>
                <a:lnTo>
                  <a:pt x="6010096" y="6010095"/>
                </a:lnTo>
                <a:lnTo>
                  <a:pt x="0" y="6010095"/>
                </a:lnTo>
                <a:lnTo>
                  <a:pt x="0" y="0"/>
                </a:lnTo>
                <a:close/>
              </a:path>
            </a:pathLst>
          </a:custGeom>
          <a:blipFill>
            <a:blip r:embed="rId1"/>
            <a:stretch>
              <a:fillRect/>
            </a:stretch>
          </a:blipFill>
        </p:spPr>
      </p:sp>
      <p:sp>
        <p:nvSpPr>
          <p:cNvPr id="3" name="TextBox 3"/>
          <p:cNvSpPr txBox="1"/>
          <p:nvPr/>
        </p:nvSpPr>
        <p:spPr>
          <a:xfrm>
            <a:off x="1557655" y="302260"/>
            <a:ext cx="8639175" cy="933450"/>
          </a:xfrm>
          <a:prstGeom prst="rect">
            <a:avLst/>
          </a:prstGeom>
        </p:spPr>
        <p:txBody>
          <a:bodyPr wrap="square" lIns="0" tIns="0" rIns="0" bIns="0" rtlCol="0" anchor="t">
            <a:spAutoFit/>
          </a:bodyPr>
          <a:lstStyle/>
          <a:p>
            <a:pPr algn="ctr">
              <a:lnSpc>
                <a:spcPts val="7280"/>
              </a:lnSpc>
              <a:spcBef>
                <a:spcPct val="0"/>
              </a:spcBef>
            </a:pPr>
            <a:r>
              <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rPr>
              <a:t>Tổng quan về bộ đàm</a:t>
            </a:r>
            <a:endParaRPr lang="en-US" sz="52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4" name="TextBox 4"/>
          <p:cNvSpPr txBox="1"/>
          <p:nvPr/>
        </p:nvSpPr>
        <p:spPr>
          <a:xfrm>
            <a:off x="275799" y="1570547"/>
            <a:ext cx="12157511" cy="1234281"/>
          </a:xfrm>
          <a:prstGeom prst="rect">
            <a:avLst/>
          </a:prstGeom>
        </p:spPr>
        <p:txBody>
          <a:bodyPr lIns="0" tIns="0" rIns="0" bIns="0" rtlCol="0" anchor="t">
            <a:spAutoFit/>
          </a:bodyPr>
          <a:lstStyle/>
          <a:p>
            <a:pPr marL="519430" lvl="1" indent="-259715" algn="l">
              <a:lnSpc>
                <a:spcPts val="3370"/>
              </a:lnSpc>
              <a:spcBef>
                <a:spcPct val="0"/>
              </a:spcBef>
              <a:buFont typeface="Arial" panose="020B0604020202020204"/>
              <a:buChar char="•"/>
            </a:pPr>
            <a:r>
              <a:rPr lang="en-US" sz="2405">
                <a:solidFill>
                  <a:srgbClr val="000000"/>
                </a:solidFill>
                <a:latin typeface="Noto Sans" panose="020B0802040504020204"/>
                <a:ea typeface="Noto Sans" panose="020B0802040504020204"/>
                <a:cs typeface="Noto Sans" panose="020B0802040504020204"/>
                <a:sym typeface="Noto Sans" panose="020B0802040504020204"/>
              </a:rPr>
              <a:t>Bộ đàm là thiết bị liên lạc giọng nói hiện đại, phổ biến, cho phép gia nhập các kênh tần số đa dạng, có thể kết nối với nhiều thiết bị khác nhau, đáp ứng nhu cầu liên lạc tức thời với độ trễ cực nhỏ.</a:t>
            </a:r>
            <a:endParaRPr lang="en-US" sz="2405">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5" name="TextBox 5"/>
          <p:cNvSpPr txBox="1"/>
          <p:nvPr/>
        </p:nvSpPr>
        <p:spPr>
          <a:xfrm>
            <a:off x="275799" y="3185828"/>
            <a:ext cx="12113693" cy="1653286"/>
          </a:xfrm>
          <a:prstGeom prst="rect">
            <a:avLst/>
          </a:prstGeom>
        </p:spPr>
        <p:txBody>
          <a:bodyPr lIns="0" tIns="0" rIns="0" bIns="0" rtlCol="0" anchor="t">
            <a:spAutoFit/>
          </a:bodyPr>
          <a:lstStyle/>
          <a:p>
            <a:pPr marL="520065" lvl="1" indent="-260350" algn="l">
              <a:lnSpc>
                <a:spcPts val="3375"/>
              </a:lnSpc>
              <a:spcBef>
                <a:spcPct val="0"/>
              </a:spcBef>
              <a:buFont typeface="Arial" panose="020B0604020202020204"/>
              <a:buChar char="•"/>
            </a:pPr>
            <a:r>
              <a:rPr lang="en-US" sz="2410">
                <a:solidFill>
                  <a:srgbClr val="000000"/>
                </a:solidFill>
                <a:latin typeface="Noto Sans" panose="020B0802040504020204"/>
                <a:ea typeface="Noto Sans" panose="020B0802040504020204"/>
                <a:cs typeface="Noto Sans" panose="020B0802040504020204"/>
                <a:sym typeface="Noto Sans" panose="020B0802040504020204"/>
              </a:rPr>
              <a:t>Bộ đàm là thiết bị có khả năng truyền bán song công, cho phép kết nối 1:1 hoặc đồng thời nhiều thiết bị tùy vào chế độ điều chỉnh. Vì vậy, để tránh nhiễu loạn, mất thông tin, tại một thời điểm chỉ một máy trong kênh có thể phát hoặc nhận tín hiệu.</a:t>
            </a:r>
            <a:endParaRPr lang="en-US" sz="241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6" name="TextBox 6"/>
          <p:cNvSpPr txBox="1"/>
          <p:nvPr/>
        </p:nvSpPr>
        <p:spPr>
          <a:xfrm>
            <a:off x="275799" y="5315157"/>
            <a:ext cx="12113693" cy="1234438"/>
          </a:xfrm>
          <a:prstGeom prst="rect">
            <a:avLst/>
          </a:prstGeom>
        </p:spPr>
        <p:txBody>
          <a:bodyPr lIns="0" tIns="0" rIns="0" bIns="0" rtlCol="0" anchor="t">
            <a:spAutoFit/>
          </a:bodyPr>
          <a:lstStyle/>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Bản chất của bộ đàm chính là bộ máy thu phát vô tuyến hai chiều liên lạc thoại. Nhằm đảm bảo sự ổn định, ít chịu tác động ảnh hưởng, gián đoạn từ môi trường, bộ đàm sử dụng sóng vô tuyến trong truyền nhận tín hiệu. </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7" name="TextBox 7"/>
          <p:cNvSpPr txBox="1"/>
          <p:nvPr/>
        </p:nvSpPr>
        <p:spPr>
          <a:xfrm>
            <a:off x="489539" y="7370789"/>
            <a:ext cx="15913485" cy="2072640"/>
          </a:xfrm>
          <a:prstGeom prst="rect">
            <a:avLst/>
          </a:prstGeom>
        </p:spPr>
        <p:txBody>
          <a:bodyPr lIns="0" tIns="0" rIns="0" bIns="0" rtlCol="0" anchor="t">
            <a:spAutoFit/>
          </a:bodyPr>
          <a:lstStyle/>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Bộ đàm có phạm vi đàm thoại phổ biến từ 5 - 10km tùy địa hình. </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a:p>
            <a:pPr algn="l">
              <a:lnSpc>
                <a:spcPts val="3360"/>
              </a:lnSpc>
              <a:spcBef>
                <a:spcPct val="0"/>
              </a:spcBef>
            </a:p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Bộ đàm có thể hoạt động trên hai loại tần số chính là VHF (Very High Frequency) và UHF (Ultra High Frequency). </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a:p>
            <a:pPr algn="l">
              <a:lnSpc>
                <a:spcPts val="3360"/>
              </a:lnSpc>
              <a:spcBef>
                <a:spcPct val="0"/>
              </a:spcBef>
            </a:pPr>
          </a:p>
        </p:txBody>
      </p:sp>
      <p:sp>
        <p:nvSpPr>
          <p:cNvPr id="8" name="Freeform 8"/>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700000">
            <a:off x="-4461704" y="6850399"/>
            <a:ext cx="11422613" cy="8328123"/>
          </a:xfrm>
          <a:custGeom>
            <a:avLst/>
            <a:gdLst/>
            <a:ahLst/>
            <a:cxnLst/>
            <a:rect l="l" t="t" r="r" b="b"/>
            <a:pathLst>
              <a:path w="11422613" h="8328123">
                <a:moveTo>
                  <a:pt x="0" y="0"/>
                </a:moveTo>
                <a:lnTo>
                  <a:pt x="11422613" y="0"/>
                </a:lnTo>
                <a:lnTo>
                  <a:pt x="11422613" y="8328124"/>
                </a:lnTo>
                <a:lnTo>
                  <a:pt x="0" y="832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2307" y="2045970"/>
            <a:ext cx="6381252" cy="6381252"/>
          </a:xfrm>
          <a:custGeom>
            <a:avLst/>
            <a:gdLst/>
            <a:ahLst/>
            <a:cxnLst/>
            <a:rect l="l" t="t" r="r" b="b"/>
            <a:pathLst>
              <a:path w="6381252" h="6381252">
                <a:moveTo>
                  <a:pt x="0" y="0"/>
                </a:moveTo>
                <a:lnTo>
                  <a:pt x="6381252" y="0"/>
                </a:lnTo>
                <a:lnTo>
                  <a:pt x="6381252" y="6381252"/>
                </a:lnTo>
                <a:lnTo>
                  <a:pt x="0" y="6381252"/>
                </a:lnTo>
                <a:lnTo>
                  <a:pt x="0" y="0"/>
                </a:lnTo>
                <a:close/>
              </a:path>
            </a:pathLst>
          </a:custGeom>
          <a:blipFill>
            <a:blip r:embed="rId1"/>
            <a:stretch>
              <a:fillRect/>
            </a:stretch>
          </a:blipFill>
        </p:spPr>
      </p:sp>
      <p:sp>
        <p:nvSpPr>
          <p:cNvPr id="3" name="TextBox 3"/>
          <p:cNvSpPr txBox="1"/>
          <p:nvPr/>
        </p:nvSpPr>
        <p:spPr>
          <a:xfrm>
            <a:off x="4838643" y="48101"/>
            <a:ext cx="6968331" cy="863600"/>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Noto Sans Bold" panose="020B0802040504020204"/>
                <a:ea typeface="Noto Sans Bold" panose="020B0802040504020204"/>
                <a:cs typeface="Noto Sans Bold" panose="020B0802040504020204"/>
                <a:sym typeface="Noto Sans Bold" panose="020B0802040504020204"/>
              </a:rPr>
              <a:t>2. Cấu tạo của bộ đàm</a:t>
            </a:r>
            <a:endParaRPr lang="en-US" sz="50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p:txBody>
      </p:sp>
      <p:sp>
        <p:nvSpPr>
          <p:cNvPr id="4" name="TextBox 4"/>
          <p:cNvSpPr txBox="1"/>
          <p:nvPr/>
        </p:nvSpPr>
        <p:spPr>
          <a:xfrm>
            <a:off x="224121" y="873600"/>
            <a:ext cx="11541955" cy="2072640"/>
          </a:xfrm>
          <a:prstGeom prst="rect">
            <a:avLst/>
          </a:prstGeom>
        </p:spPr>
        <p:txBody>
          <a:bodyPr lIns="0" tIns="0" rIns="0" bIns="0" rtlCol="0" anchor="t">
            <a:spAutoFit/>
          </a:bodyPr>
          <a:lstStyle/>
          <a:p>
            <a:pPr algn="l">
              <a:lnSpc>
                <a:spcPts val="3360"/>
              </a:lnSpc>
              <a:spcBef>
                <a:spcPct val="0"/>
              </a:spcBef>
            </a:pP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a) Máy phát</a:t>
            </a:r>
            <a:endPar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Có nhiệm vụ chính là xử lý âm thanh thành sóng vô tuyến để có thể truyền đi. Đây là bộ phận chuyển đổi và khuếch đại tín hiệu từ micro và tạo tần số dao động sóng mang, giúp cho tín hiệu truyền đi được rõ hơn, cũng như lọc các tín hiệu bị nhiễu khi thu vào. </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5" name="TextBox 5"/>
          <p:cNvSpPr txBox="1"/>
          <p:nvPr/>
        </p:nvSpPr>
        <p:spPr>
          <a:xfrm>
            <a:off x="224121" y="3341756"/>
            <a:ext cx="11228186" cy="2910840"/>
          </a:xfrm>
          <a:prstGeom prst="rect">
            <a:avLst/>
          </a:prstGeom>
        </p:spPr>
        <p:txBody>
          <a:bodyPr lIns="0" tIns="0" rIns="0" bIns="0" rtlCol="0" anchor="t">
            <a:spAutoFit/>
          </a:bodyPr>
          <a:lstStyle/>
          <a:p>
            <a:pPr algn="l">
              <a:lnSpc>
                <a:spcPts val="3360"/>
              </a:lnSpc>
              <a:spcBef>
                <a:spcPct val="0"/>
              </a:spcBef>
            </a:pP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b</a:t>
            </a: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 Bộ khuếch đại và bộ lọc</a:t>
            </a:r>
            <a:endPar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Bộ khuếch đại có nhiệm vụ khuếch đại tín hiệu điện trước khi nó được phát ra từ anten. Nhờ bộ khuếch đại, bộ đàm có thể hoạt động ổn định trong các điều kiện khắc nghiệt, truyền tín hiệu xa mà không bị ảnh hưởng.</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Bộ lọc giúp loại bỏ tiếng ồn, nhiễu trong quá trình thu phát, cải thiện chất lượng âm thanh.</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6" name="TextBox 6"/>
          <p:cNvSpPr txBox="1"/>
          <p:nvPr/>
        </p:nvSpPr>
        <p:spPr>
          <a:xfrm>
            <a:off x="224121" y="6457010"/>
            <a:ext cx="10936828" cy="1653540"/>
          </a:xfrm>
          <a:prstGeom prst="rect">
            <a:avLst/>
          </a:prstGeom>
        </p:spPr>
        <p:txBody>
          <a:bodyPr lIns="0" tIns="0" rIns="0" bIns="0" rtlCol="0" anchor="t">
            <a:spAutoFit/>
          </a:bodyPr>
          <a:lstStyle/>
          <a:p>
            <a:pPr algn="just">
              <a:lnSpc>
                <a:spcPts val="3360"/>
              </a:lnSpc>
              <a:spcBef>
                <a:spcPct val="0"/>
              </a:spcBef>
            </a:pP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c</a:t>
            </a: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 Máy thu </a:t>
            </a:r>
            <a:endPar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Bộ phận này có trách nhiệm thu sóng của các bộ đàm khác cùng kênh tín hiệu truyền đến. Ngoài việc thu sóng thì còn có nhiệm vụ phân tích và giải mã tín hiệu đưa về bộ chuyển đổi.</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7" name="TextBox 7"/>
          <p:cNvSpPr txBox="1"/>
          <p:nvPr/>
        </p:nvSpPr>
        <p:spPr>
          <a:xfrm>
            <a:off x="224121" y="8324601"/>
            <a:ext cx="12505676" cy="1653540"/>
          </a:xfrm>
          <a:prstGeom prst="rect">
            <a:avLst/>
          </a:prstGeom>
        </p:spPr>
        <p:txBody>
          <a:bodyPr lIns="0" tIns="0" rIns="0" bIns="0" rtlCol="0" anchor="t">
            <a:spAutoFit/>
          </a:bodyPr>
          <a:lstStyle/>
          <a:p>
            <a:pPr algn="l">
              <a:lnSpc>
                <a:spcPts val="3360"/>
              </a:lnSpc>
              <a:spcBef>
                <a:spcPct val="0"/>
              </a:spcBef>
            </a:pP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d</a:t>
            </a: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 Bộ chuyển đổi tín hiệu </a:t>
            </a:r>
            <a:endPar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Là bộ phận nhận tín hiệu từ bộ phận thu và chuyển đổi sóng vô tuyến lại thành tín hiệu dưới dạng âm thanh phát ra loa để có thể nghe được. Mặt khác, còn là công cụ để đưa tín hiệu âm thanh thành tín hiệu điện truyền đi trong kênh đàm thoại.</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8" name="Freeform 8"/>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700000">
            <a:off x="-492005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8945" y="2658859"/>
            <a:ext cx="17259300" cy="1234440"/>
          </a:xfrm>
          <a:prstGeom prst="rect">
            <a:avLst/>
          </a:prstGeom>
        </p:spPr>
        <p:txBody>
          <a:bodyPr lIns="0" tIns="0" rIns="0" bIns="0" rtlCol="0" anchor="t">
            <a:spAutoFit/>
          </a:bodyPr>
          <a:lstStyle/>
          <a:p>
            <a:pPr algn="l">
              <a:lnSpc>
                <a:spcPts val="3360"/>
              </a:lnSpc>
              <a:spcBef>
                <a:spcPct val="0"/>
              </a:spcBef>
            </a:pP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f</a:t>
            </a: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 Ăng-ten</a:t>
            </a:r>
            <a:endPar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Trong bộ đàm, ăng-ten là bộ phận quan trọng được thiết kế dưới dạng rời hoặc tích hợp bên trong vỏ máy, có mục đích chính là phát và nhận các tín hiệu vô tuyến, làm tăng cường khả năng liên lạc ở khoảng cách xa. </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3" name="TextBox 3"/>
          <p:cNvSpPr txBox="1"/>
          <p:nvPr/>
        </p:nvSpPr>
        <p:spPr>
          <a:xfrm>
            <a:off x="268945" y="4350499"/>
            <a:ext cx="17259300" cy="2072640"/>
          </a:xfrm>
          <a:prstGeom prst="rect">
            <a:avLst/>
          </a:prstGeom>
        </p:spPr>
        <p:txBody>
          <a:bodyPr lIns="0" tIns="0" rIns="0" bIns="0" rtlCol="0" anchor="t">
            <a:spAutoFit/>
          </a:bodyPr>
          <a:lstStyle/>
          <a:p>
            <a:pPr algn="l">
              <a:lnSpc>
                <a:spcPts val="3360"/>
              </a:lnSpc>
              <a:spcBef>
                <a:spcPct val="0"/>
              </a:spcBef>
            </a:pP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g</a:t>
            </a: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 Tổ hợp Loa-micro</a:t>
            </a:r>
            <a:endPar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Loa trong bộ đàm giúp phát ra âm thanh để người dùng có thể nghe thông tin từ bộ đàm khác. Sau khi tín hiệu điện được nhận, loa sẽ chuyển đổi nó thành âm thanh. </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Micro là bộ phận thiết yếu của bộ đàm, thực hiện chức năng ghi lại giọng nói của người sử dụng và chuyển đổi âm thanh thành tín hiệu điện. </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4" name="TextBox 4"/>
          <p:cNvSpPr txBox="1"/>
          <p:nvPr/>
        </p:nvSpPr>
        <p:spPr>
          <a:xfrm>
            <a:off x="134473" y="6880339"/>
            <a:ext cx="18019055" cy="2072640"/>
          </a:xfrm>
          <a:prstGeom prst="rect">
            <a:avLst/>
          </a:prstGeom>
        </p:spPr>
        <p:txBody>
          <a:bodyPr lIns="0" tIns="0" rIns="0" bIns="0" rtlCol="0" anchor="t">
            <a:spAutoFit/>
          </a:bodyPr>
          <a:lstStyle/>
          <a:p>
            <a:pPr algn="l">
              <a:lnSpc>
                <a:spcPts val="3360"/>
              </a:lnSpc>
              <a:spcBef>
                <a:spcPct val="0"/>
              </a:spcBef>
            </a:pP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h</a:t>
            </a: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 Các bộ phận khác</a:t>
            </a:r>
            <a:endPar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Nguồn (pin): đây là bộ phận cung cấp năng lượng cho thiết bị để có thể hoạt động ổn định trong quá trình đàm thoại giữa các máy với nhau. Các loại pin hiện đại còn có khả năng giữ năng lượng tốt, giảm thời gian sạc và nâng cao hiệu suất sử dụng.</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Màn hình, bàn phím: được trang bị tùy từng kiểu loại, hỗ trợ người dùng trong thao tác vận hành.</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5" name="TextBox 5"/>
          <p:cNvSpPr txBox="1"/>
          <p:nvPr/>
        </p:nvSpPr>
        <p:spPr>
          <a:xfrm>
            <a:off x="0" y="546081"/>
            <a:ext cx="18019055" cy="1653540"/>
          </a:xfrm>
          <a:prstGeom prst="rect">
            <a:avLst/>
          </a:prstGeom>
        </p:spPr>
        <p:txBody>
          <a:bodyPr lIns="0" tIns="0" rIns="0" bIns="0" rtlCol="0" anchor="t">
            <a:spAutoFit/>
          </a:bodyPr>
          <a:lstStyle/>
          <a:p>
            <a:pPr algn="l">
              <a:lnSpc>
                <a:spcPts val="3360"/>
              </a:lnSpc>
              <a:spcBef>
                <a:spcPct val="0"/>
              </a:spcBef>
            </a:pP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e</a:t>
            </a:r>
            <a:r>
              <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rPr>
              <a:t>) Kênh liên lạc</a:t>
            </a:r>
            <a:endParaRPr lang="en-US" sz="24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18160" lvl="1" indent="-259080" algn="l">
              <a:lnSpc>
                <a:spcPts val="3360"/>
              </a:lnSpc>
              <a:spcBef>
                <a:spcPct val="0"/>
              </a:spcBef>
              <a:buFont typeface="Arial" panose="020B0604020202020204"/>
              <a:buChar char="•"/>
            </a:pPr>
            <a:r>
              <a:rPr lang="en-US" sz="2400">
                <a:solidFill>
                  <a:srgbClr val="000000"/>
                </a:solidFill>
                <a:latin typeface="Noto Sans" panose="020B0802040504020204"/>
                <a:ea typeface="Noto Sans" panose="020B0802040504020204"/>
                <a:cs typeface="Noto Sans" panose="020B0802040504020204"/>
                <a:sym typeface="Noto Sans" panose="020B0802040504020204"/>
              </a:rPr>
              <a:t>Bộ đàm có nhiều kênh tần số như FM, AM có thể thu được nhiều đài khác nhau. Đa số các bộ đàm chuẩn có từ 4 đến 256 kênh tần số khác nhau. Kênh tần số rất ưu việt khi muốn liên lạc theo nhóm vì mỗi kênh tần số khác nhau cho phép người nghe và nói chuyện trên kênh này sẽ không bị trùng với người nghe và người nói của kênh khác.</a:t>
            </a:r>
            <a:endParaRPr lang="en-US" sz="240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6" name="Freeform 6"/>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151761">
            <a:off x="11328222" y="-46813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772205" y="262218"/>
            <a:ext cx="3695839" cy="4114800"/>
          </a:xfrm>
          <a:custGeom>
            <a:avLst/>
            <a:gdLst/>
            <a:ahLst/>
            <a:cxnLst/>
            <a:rect l="l" t="t" r="r" b="b"/>
            <a:pathLst>
              <a:path w="3695839" h="4114800">
                <a:moveTo>
                  <a:pt x="0" y="0"/>
                </a:moveTo>
                <a:lnTo>
                  <a:pt x="3695839" y="0"/>
                </a:lnTo>
                <a:lnTo>
                  <a:pt x="369583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348626" y="4413608"/>
            <a:ext cx="14910674" cy="729892"/>
          </a:xfrm>
          <a:prstGeom prst="rect">
            <a:avLst/>
          </a:prstGeom>
        </p:spPr>
        <p:txBody>
          <a:bodyPr lIns="0" tIns="0" rIns="0" bIns="0" rtlCol="0" anchor="t">
            <a:spAutoFit/>
          </a:bodyPr>
          <a:lstStyle/>
          <a:p>
            <a:pPr algn="ctr">
              <a:lnSpc>
                <a:spcPts val="5970"/>
              </a:lnSpc>
              <a:spcBef>
                <a:spcPct val="0"/>
              </a:spcBef>
            </a:pPr>
            <a:r>
              <a:rPr lang="en-US" sz="4265">
                <a:solidFill>
                  <a:srgbClr val="000000"/>
                </a:solidFill>
                <a:latin typeface="Muli" panose="00000800000000000000"/>
                <a:ea typeface="Muli" panose="00000800000000000000"/>
                <a:cs typeface="Muli" panose="00000800000000000000"/>
                <a:sym typeface="Muli" panose="00000800000000000000"/>
              </a:rPr>
              <a:t>“Tại sao khi mất sóng điện thoại, bộ đàm vẫn liên lạc được?”</a:t>
            </a:r>
            <a:endParaRPr lang="en-US" sz="4265">
              <a:solidFill>
                <a:srgbClr val="000000"/>
              </a:solidFill>
              <a:latin typeface="Muli" panose="00000800000000000000"/>
              <a:ea typeface="Muli" panose="00000800000000000000"/>
              <a:cs typeface="Muli" panose="00000800000000000000"/>
              <a:sym typeface="Muli" panose="000008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107580" y="1777159"/>
            <a:ext cx="8180420" cy="6404260"/>
          </a:xfrm>
          <a:custGeom>
            <a:avLst/>
            <a:gdLst/>
            <a:ahLst/>
            <a:cxnLst/>
            <a:rect l="l" t="t" r="r" b="b"/>
            <a:pathLst>
              <a:path w="8180420" h="6404260">
                <a:moveTo>
                  <a:pt x="0" y="0"/>
                </a:moveTo>
                <a:lnTo>
                  <a:pt x="8180420" y="0"/>
                </a:lnTo>
                <a:lnTo>
                  <a:pt x="8180420" y="6404260"/>
                </a:lnTo>
                <a:lnTo>
                  <a:pt x="0" y="6404260"/>
                </a:lnTo>
                <a:lnTo>
                  <a:pt x="0" y="0"/>
                </a:lnTo>
                <a:close/>
              </a:path>
            </a:pathLst>
          </a:custGeom>
          <a:blipFill>
            <a:blip r:embed="rId1"/>
            <a:stretch>
              <a:fillRect l="-2191" r="-2191"/>
            </a:stretch>
          </a:blipFill>
        </p:spPr>
      </p:sp>
      <p:sp>
        <p:nvSpPr>
          <p:cNvPr id="3" name="TextBox 3"/>
          <p:cNvSpPr txBox="1"/>
          <p:nvPr/>
        </p:nvSpPr>
        <p:spPr>
          <a:xfrm>
            <a:off x="246533" y="1298250"/>
            <a:ext cx="8897467" cy="7049853"/>
          </a:xfrm>
          <a:prstGeom prst="rect">
            <a:avLst/>
          </a:prstGeom>
        </p:spPr>
        <p:txBody>
          <a:bodyPr lIns="0" tIns="0" rIns="0" bIns="0" rtlCol="0" anchor="t">
            <a:spAutoFit/>
          </a:bodyPr>
          <a:lstStyle/>
          <a:p>
            <a:pPr algn="l">
              <a:lnSpc>
                <a:spcPts val="3600"/>
              </a:lnSpc>
              <a:spcBef>
                <a:spcPct val="0"/>
              </a:spcBef>
            </a:pPr>
          </a:p>
          <a:p>
            <a:pPr algn="l">
              <a:lnSpc>
                <a:spcPts val="3600"/>
              </a:lnSpc>
              <a:spcBef>
                <a:spcPct val="0"/>
              </a:spcBef>
            </a:pPr>
          </a:p>
          <a:p>
            <a:pPr algn="l">
              <a:lnSpc>
                <a:spcPts val="5175"/>
              </a:lnSpc>
              <a:spcBef>
                <a:spcPct val="0"/>
              </a:spcBef>
            </a:pPr>
            <a:r>
              <a:rPr lang="en-US" sz="3700" b="1">
                <a:solidFill>
                  <a:srgbClr val="000000"/>
                </a:solidFill>
                <a:latin typeface="Noto Sans Bold" panose="020B0802040504020204"/>
                <a:ea typeface="Noto Sans Bold" panose="020B0802040504020204"/>
                <a:cs typeface="Noto Sans Bold" panose="020B0802040504020204"/>
                <a:sym typeface="Noto Sans Bold" panose="020B0802040504020204"/>
              </a:rPr>
              <a:t>3</a:t>
            </a:r>
            <a:r>
              <a:rPr lang="en-US" sz="3700" b="1">
                <a:solidFill>
                  <a:srgbClr val="000000"/>
                </a:solidFill>
                <a:latin typeface="Noto Sans Bold" panose="020B0802040504020204"/>
                <a:ea typeface="Noto Sans Bold" panose="020B0802040504020204"/>
                <a:cs typeface="Noto Sans Bold" panose="020B0802040504020204"/>
                <a:sym typeface="Noto Sans Bold" panose="020B0802040504020204"/>
              </a:rPr>
              <a:t>. Nguyên lý hoạt động của bộ đàm</a:t>
            </a:r>
            <a:endParaRPr lang="en-US" sz="3700" b="1">
              <a:solidFill>
                <a:srgbClr val="000000"/>
              </a:solidFill>
              <a:latin typeface="Noto Sans Bold" panose="020B0802040504020204"/>
              <a:ea typeface="Noto Sans Bold" panose="020B0802040504020204"/>
              <a:cs typeface="Noto Sans Bold" panose="020B0802040504020204"/>
              <a:sym typeface="Noto Sans Bold" panose="020B0802040504020204"/>
            </a:endParaRPr>
          </a:p>
          <a:p>
            <a:pPr marL="554990" lvl="1" indent="-277495" algn="l">
              <a:lnSpc>
                <a:spcPts val="3600"/>
              </a:lnSpc>
              <a:spcBef>
                <a:spcPct val="0"/>
              </a:spcBef>
              <a:buFont typeface="Arial" panose="020B0604020202020204"/>
              <a:buChar char="•"/>
            </a:pPr>
            <a:r>
              <a:rPr lang="en-US" sz="2570">
                <a:solidFill>
                  <a:srgbClr val="000000"/>
                </a:solidFill>
                <a:latin typeface="Noto Sans" panose="020B0802040504020204"/>
                <a:ea typeface="Noto Sans" panose="020B0802040504020204"/>
                <a:cs typeface="Noto Sans" panose="020B0802040504020204"/>
                <a:sym typeface="Noto Sans" panose="020B0802040504020204"/>
              </a:rPr>
              <a:t>Khi người dùng bật máy bộ đàm, tín hiệu âm thanh được thu vào bởi micro và được chuyển đổi thành tín hiệu điện. Tiếp đó, tín hiệu này sẽ được lọc sạch, chuyển đổi thành tín hiệu sóng vô tuyến thông qua máy phát. Tín hiệu sóng vô tuyến sẽ được truyền qua ăng-ten và lan ra ngoài không gian.</a:t>
            </a:r>
            <a:endParaRPr lang="en-US" sz="2570">
              <a:solidFill>
                <a:srgbClr val="000000"/>
              </a:solidFill>
              <a:latin typeface="Noto Sans" panose="020B0802040504020204"/>
              <a:ea typeface="Noto Sans" panose="020B0802040504020204"/>
              <a:cs typeface="Noto Sans" panose="020B0802040504020204"/>
              <a:sym typeface="Noto Sans" panose="020B0802040504020204"/>
            </a:endParaRPr>
          </a:p>
          <a:p>
            <a:pPr algn="l">
              <a:lnSpc>
                <a:spcPts val="3600"/>
              </a:lnSpc>
              <a:spcBef>
                <a:spcPct val="0"/>
              </a:spcBef>
            </a:pPr>
          </a:p>
          <a:p>
            <a:pPr marL="554990" lvl="1" indent="-277495" algn="l">
              <a:lnSpc>
                <a:spcPts val="3600"/>
              </a:lnSpc>
              <a:spcBef>
                <a:spcPct val="0"/>
              </a:spcBef>
              <a:buFont typeface="Arial" panose="020B0604020202020204"/>
              <a:buChar char="•"/>
            </a:pPr>
            <a:r>
              <a:rPr lang="en-US" sz="2570">
                <a:solidFill>
                  <a:srgbClr val="000000"/>
                </a:solidFill>
                <a:latin typeface="Noto Sans" panose="020B0802040504020204"/>
                <a:ea typeface="Noto Sans" panose="020B0802040504020204"/>
                <a:cs typeface="Noto Sans" panose="020B0802040504020204"/>
                <a:sym typeface="Noto Sans" panose="020B0802040504020204"/>
              </a:rPr>
              <a:t>Khi tín hiệu sóng vô tuyến đến tới máy thu, nó sẽ được chuyển đổi ngược lại thành tín hiệu điện và sau đó được đưa vào loa để phát ra âm thanh, tín hiệu này được xử lý qua bộ lọc để loại bỏ tiếng ồn và nhiễu trước khi được phát ra.</a:t>
            </a:r>
            <a:endParaRPr lang="en-US" sz="2570">
              <a:solidFill>
                <a:srgbClr val="000000"/>
              </a:solidFill>
              <a:latin typeface="Noto Sans" panose="020B0802040504020204"/>
              <a:ea typeface="Noto Sans" panose="020B0802040504020204"/>
              <a:cs typeface="Noto Sans" panose="020B0802040504020204"/>
              <a:sym typeface="Noto Sans" panose="020B0802040504020204"/>
            </a:endParaRPr>
          </a:p>
        </p:txBody>
      </p:sp>
      <p:sp>
        <p:nvSpPr>
          <p:cNvPr id="4" name="Freeform 4"/>
          <p:cNvSpPr/>
          <p:nvPr/>
        </p:nvSpPr>
        <p:spPr>
          <a:xfrm rot="2151761">
            <a:off x="11175822" y="-4833745"/>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9939</Words>
  <Application>WPS Writer</Application>
  <PresentationFormat>On-screen Show (4:3)</PresentationFormat>
  <Paragraphs>308</Paragraphs>
  <Slides>30</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SimSun</vt:lpstr>
      <vt:lpstr>Wingdings</vt:lpstr>
      <vt:lpstr>Muli</vt:lpstr>
      <vt:lpstr>Muli Bold</vt:lpstr>
      <vt:lpstr>Canva Sans Bold</vt:lpstr>
      <vt:lpstr>Canva Sans</vt:lpstr>
      <vt:lpstr>Arimo</vt:lpstr>
      <vt:lpstr>Noto Sans Bold</vt:lpstr>
      <vt:lpstr>Arial</vt:lpstr>
      <vt:lpstr>Noto Sans</vt:lpstr>
      <vt:lpstr>Bukhari Script</vt:lpstr>
      <vt:lpstr>Microsoft YaHei</vt:lpstr>
      <vt:lpstr>汉仪旗黑</vt:lpstr>
      <vt:lpstr>Arial Unicode MS</vt:lpstr>
      <vt:lpstr>Calibri</vt:lpstr>
      <vt:lpstr>Helvetica Neue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Bộ đàm</dc:title>
  <dc:creator/>
  <cp:lastModifiedBy>20 02 09 Minh Huyền</cp:lastModifiedBy>
  <cp:revision>2</cp:revision>
  <dcterms:created xsi:type="dcterms:W3CDTF">2025-12-11T13:04:56Z</dcterms:created>
  <dcterms:modified xsi:type="dcterms:W3CDTF">2025-12-11T13:04:56Z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1033-5.0.0.7908</vt:lpwstr>
  </property>
</Properties>
</file>